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7"/>
  </p:notesMasterIdLst>
  <p:sldIdLst>
    <p:sldId id="13073" r:id="rId5"/>
    <p:sldId id="13039" r:id="rId6"/>
    <p:sldId id="267" r:id="rId7"/>
    <p:sldId id="13029" r:id="rId8"/>
    <p:sldId id="13075" r:id="rId9"/>
    <p:sldId id="1153" r:id="rId10"/>
    <p:sldId id="13050" r:id="rId11"/>
    <p:sldId id="13017" r:id="rId12"/>
    <p:sldId id="13074" r:id="rId13"/>
    <p:sldId id="13054" r:id="rId14"/>
    <p:sldId id="13034" r:id="rId15"/>
    <p:sldId id="13066" r:id="rId16"/>
    <p:sldId id="13067" r:id="rId17"/>
    <p:sldId id="13035" r:id="rId18"/>
    <p:sldId id="13036" r:id="rId19"/>
    <p:sldId id="13071" r:id="rId20"/>
    <p:sldId id="13069" r:id="rId21"/>
    <p:sldId id="13070" r:id="rId22"/>
    <p:sldId id="13064" r:id="rId23"/>
    <p:sldId id="13040" r:id="rId24"/>
    <p:sldId id="13063" r:id="rId25"/>
    <p:sldId id="1175" r:id="rId26"/>
  </p:sldIdLst>
  <p:sldSz cx="12192000" cy="6858000"/>
  <p:notesSz cx="6858000" cy="9144000"/>
  <p:embeddedFontLst>
    <p:embeddedFont>
      <p:font typeface="Poppins" panose="00000500000000000000"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009637"/>
    <a:srgbClr val="41B5E6"/>
    <a:srgbClr val="007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3" autoAdjust="0"/>
    <p:restoredTop sz="93741" autoAdjust="0"/>
  </p:normalViewPr>
  <p:slideViewPr>
    <p:cSldViewPr snapToGrid="0">
      <p:cViewPr varScale="1">
        <p:scale>
          <a:sx n="71" d="100"/>
          <a:sy n="71"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na Chouhan" userId="8278ba66-b670-4879-b91d-b728b2227d90" providerId="ADAL" clId="{439DC107-771C-4AF0-9054-79DF7C4CCE2F}"/>
    <pc:docChg chg="undo custSel delSld modSld">
      <pc:chgData name="Deena Chouhan" userId="8278ba66-b670-4879-b91d-b728b2227d90" providerId="ADAL" clId="{439DC107-771C-4AF0-9054-79DF7C4CCE2F}" dt="2024-09-19T13:28:58.245" v="82" actId="27636"/>
      <pc:docMkLst>
        <pc:docMk/>
      </pc:docMkLst>
      <pc:sldChg chg="del">
        <pc:chgData name="Deena Chouhan" userId="8278ba66-b670-4879-b91d-b728b2227d90" providerId="ADAL" clId="{439DC107-771C-4AF0-9054-79DF7C4CCE2F}" dt="2024-09-19T13:22:22.490" v="0" actId="47"/>
        <pc:sldMkLst>
          <pc:docMk/>
          <pc:sldMk cId="581958405" sldId="256"/>
        </pc:sldMkLst>
      </pc:sldChg>
      <pc:sldChg chg="del">
        <pc:chgData name="Deena Chouhan" userId="8278ba66-b670-4879-b91d-b728b2227d90" providerId="ADAL" clId="{439DC107-771C-4AF0-9054-79DF7C4CCE2F}" dt="2024-09-19T13:23:11.377" v="2" actId="47"/>
        <pc:sldMkLst>
          <pc:docMk/>
          <pc:sldMk cId="3094907159" sldId="13032"/>
        </pc:sldMkLst>
      </pc:sldChg>
      <pc:sldChg chg="modSp mod">
        <pc:chgData name="Deena Chouhan" userId="8278ba66-b670-4879-b91d-b728b2227d90" providerId="ADAL" clId="{439DC107-771C-4AF0-9054-79DF7C4CCE2F}" dt="2024-09-19T13:23:44.427" v="35" actId="20577"/>
        <pc:sldMkLst>
          <pc:docMk/>
          <pc:sldMk cId="2592661318" sldId="13034"/>
        </pc:sldMkLst>
        <pc:spChg chg="mod">
          <ac:chgData name="Deena Chouhan" userId="8278ba66-b670-4879-b91d-b728b2227d90" providerId="ADAL" clId="{439DC107-771C-4AF0-9054-79DF7C4CCE2F}" dt="2024-09-19T13:23:44.427" v="35" actId="20577"/>
          <ac:spMkLst>
            <pc:docMk/>
            <pc:sldMk cId="2592661318" sldId="13034"/>
            <ac:spMk id="2" creationId="{A803AC5B-D9F1-84F9-6ABE-0FA6060BE69F}"/>
          </ac:spMkLst>
        </pc:spChg>
      </pc:sldChg>
      <pc:sldChg chg="modSp mod">
        <pc:chgData name="Deena Chouhan" userId="8278ba66-b670-4879-b91d-b728b2227d90" providerId="ADAL" clId="{439DC107-771C-4AF0-9054-79DF7C4CCE2F}" dt="2024-09-19T13:28:58.245" v="82" actId="27636"/>
        <pc:sldMkLst>
          <pc:docMk/>
          <pc:sldMk cId="853095904" sldId="13040"/>
        </pc:sldMkLst>
        <pc:spChg chg="mod">
          <ac:chgData name="Deena Chouhan" userId="8278ba66-b670-4879-b91d-b728b2227d90" providerId="ADAL" clId="{439DC107-771C-4AF0-9054-79DF7C4CCE2F}" dt="2024-09-19T13:28:58.245" v="82" actId="27636"/>
          <ac:spMkLst>
            <pc:docMk/>
            <pc:sldMk cId="853095904" sldId="13040"/>
            <ac:spMk id="3" creationId="{202DCB18-2C9D-A772-4DDC-542A616F98E7}"/>
          </ac:spMkLst>
        </pc:spChg>
      </pc:sldChg>
      <pc:sldChg chg="modSp mod">
        <pc:chgData name="Deena Chouhan" userId="8278ba66-b670-4879-b91d-b728b2227d90" providerId="ADAL" clId="{439DC107-771C-4AF0-9054-79DF7C4CCE2F}" dt="2024-09-19T13:24:15.484" v="45" actId="27636"/>
        <pc:sldMkLst>
          <pc:docMk/>
          <pc:sldMk cId="2365915171" sldId="13054"/>
        </pc:sldMkLst>
        <pc:spChg chg="mod">
          <ac:chgData name="Deena Chouhan" userId="8278ba66-b670-4879-b91d-b728b2227d90" providerId="ADAL" clId="{439DC107-771C-4AF0-9054-79DF7C4CCE2F}" dt="2024-09-19T13:24:15.484" v="45" actId="27636"/>
          <ac:spMkLst>
            <pc:docMk/>
            <pc:sldMk cId="2365915171" sldId="13054"/>
            <ac:spMk id="2" creationId="{A803AC5B-D9F1-84F9-6ABE-0FA6060BE69F}"/>
          </ac:spMkLst>
        </pc:spChg>
      </pc:sldChg>
      <pc:sldChg chg="modSp mod">
        <pc:chgData name="Deena Chouhan" userId="8278ba66-b670-4879-b91d-b728b2227d90" providerId="ADAL" clId="{439DC107-771C-4AF0-9054-79DF7C4CCE2F}" dt="2024-09-19T13:25:54.446" v="78" actId="113"/>
        <pc:sldMkLst>
          <pc:docMk/>
          <pc:sldMk cId="1032964373" sldId="13064"/>
        </pc:sldMkLst>
        <pc:spChg chg="mod">
          <ac:chgData name="Deena Chouhan" userId="8278ba66-b670-4879-b91d-b728b2227d90" providerId="ADAL" clId="{439DC107-771C-4AF0-9054-79DF7C4CCE2F}" dt="2024-09-19T13:25:08.220" v="53" actId="20577"/>
          <ac:spMkLst>
            <pc:docMk/>
            <pc:sldMk cId="1032964373" sldId="13064"/>
            <ac:spMk id="2" creationId="{681A464C-BDCC-0838-FFF8-0257C56FC167}"/>
          </ac:spMkLst>
        </pc:spChg>
        <pc:spChg chg="mod">
          <ac:chgData name="Deena Chouhan" userId="8278ba66-b670-4879-b91d-b728b2227d90" providerId="ADAL" clId="{439DC107-771C-4AF0-9054-79DF7C4CCE2F}" dt="2024-09-19T13:25:54.446" v="78" actId="113"/>
          <ac:spMkLst>
            <pc:docMk/>
            <pc:sldMk cId="1032964373" sldId="13064"/>
            <ac:spMk id="5" creationId="{C589629D-7003-09FA-7C13-77A0ED4BBDFF}"/>
          </ac:spMkLst>
        </pc:spChg>
      </pc:sldChg>
      <pc:sldChg chg="modSp mod">
        <pc:chgData name="Deena Chouhan" userId="8278ba66-b670-4879-b91d-b728b2227d90" providerId="ADAL" clId="{439DC107-771C-4AF0-9054-79DF7C4CCE2F}" dt="2024-09-19T13:23:40.749" v="30" actId="20577"/>
        <pc:sldMkLst>
          <pc:docMk/>
          <pc:sldMk cId="1957259658" sldId="13066"/>
        </pc:sldMkLst>
        <pc:spChg chg="mod">
          <ac:chgData name="Deena Chouhan" userId="8278ba66-b670-4879-b91d-b728b2227d90" providerId="ADAL" clId="{439DC107-771C-4AF0-9054-79DF7C4CCE2F}" dt="2024-09-19T13:23:40.749" v="30" actId="20577"/>
          <ac:spMkLst>
            <pc:docMk/>
            <pc:sldMk cId="1957259658" sldId="13066"/>
            <ac:spMk id="2" creationId="{681A464C-BDCC-0838-FFF8-0257C56FC167}"/>
          </ac:spMkLst>
        </pc:spChg>
      </pc:sldChg>
      <pc:sldChg chg="modSp mod">
        <pc:chgData name="Deena Chouhan" userId="8278ba66-b670-4879-b91d-b728b2227d90" providerId="ADAL" clId="{439DC107-771C-4AF0-9054-79DF7C4CCE2F}" dt="2024-09-19T13:23:37.740" v="25" actId="20577"/>
        <pc:sldMkLst>
          <pc:docMk/>
          <pc:sldMk cId="3820510575" sldId="13067"/>
        </pc:sldMkLst>
        <pc:spChg chg="mod">
          <ac:chgData name="Deena Chouhan" userId="8278ba66-b670-4879-b91d-b728b2227d90" providerId="ADAL" clId="{439DC107-771C-4AF0-9054-79DF7C4CCE2F}" dt="2024-09-19T13:23:37.740" v="25" actId="20577"/>
          <ac:spMkLst>
            <pc:docMk/>
            <pc:sldMk cId="3820510575" sldId="13067"/>
            <ac:spMk id="2" creationId="{681A464C-BDCC-0838-FFF8-0257C56FC167}"/>
          </ac:spMkLst>
        </pc:spChg>
      </pc:sldChg>
      <pc:sldChg chg="del">
        <pc:chgData name="Deena Chouhan" userId="8278ba66-b670-4879-b91d-b728b2227d90" providerId="ADAL" clId="{439DC107-771C-4AF0-9054-79DF7C4CCE2F}" dt="2024-09-19T13:23:06.971" v="1" actId="47"/>
        <pc:sldMkLst>
          <pc:docMk/>
          <pc:sldMk cId="1185623950" sldId="13072"/>
        </pc:sldMkLst>
      </pc:sldChg>
      <pc:sldChg chg="modSp mod">
        <pc:chgData name="Deena Chouhan" userId="8278ba66-b670-4879-b91d-b728b2227d90" providerId="ADAL" clId="{439DC107-771C-4AF0-9054-79DF7C4CCE2F}" dt="2024-09-19T13:23:50.655" v="40" actId="20577"/>
        <pc:sldMkLst>
          <pc:docMk/>
          <pc:sldMk cId="2948462695" sldId="13074"/>
        </pc:sldMkLst>
        <pc:spChg chg="mod">
          <ac:chgData name="Deena Chouhan" userId="8278ba66-b670-4879-b91d-b728b2227d90" providerId="ADAL" clId="{439DC107-771C-4AF0-9054-79DF7C4CCE2F}" dt="2024-09-19T13:23:50.655" v="40" actId="20577"/>
          <ac:spMkLst>
            <pc:docMk/>
            <pc:sldMk cId="2948462695" sldId="13074"/>
            <ac:spMk id="2" creationId="{A803AC5B-D9F1-84F9-6ABE-0FA6060BE69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F3A98-4B27-40D9-806F-86DA22DA7333}" type="doc">
      <dgm:prSet loTypeId="urn:microsoft.com/office/officeart/2005/8/layout/bProcess3" loCatId="process" qsTypeId="urn:microsoft.com/office/officeart/2005/8/quickstyle/simple1" qsCatId="simple" csTypeId="urn:microsoft.com/office/officeart/2005/8/colors/accent0_3" csCatId="mainScheme" phldr="1"/>
      <dgm:spPr/>
    </dgm:pt>
    <dgm:pt modelId="{0340694A-D1A4-4E7A-B3B3-EC6E62099269}">
      <dgm:prSet phldrT="[Text]"/>
      <dgm:spPr>
        <a:solidFill>
          <a:schemeClr val="accent4">
            <a:lumMod val="20000"/>
            <a:lumOff val="80000"/>
          </a:schemeClr>
        </a:solidFill>
        <a:ln>
          <a:noFill/>
        </a:ln>
      </dgm:spPr>
      <dgm:t>
        <a:bodyPr/>
        <a:lstStyle/>
        <a:p>
          <a:r>
            <a:rPr lang="en-US" dirty="0">
              <a:solidFill>
                <a:schemeClr val="accent4">
                  <a:lumMod val="75000"/>
                </a:schemeClr>
              </a:solidFill>
              <a:latin typeface="+mj-lt"/>
              <a:cs typeface="Calibri" panose="020F0502020204030204" pitchFamily="34" charset="0"/>
            </a:rPr>
            <a:t>Group Presentations and Welcome packs provided</a:t>
          </a:r>
          <a:endParaRPr lang="en-GB" dirty="0">
            <a:solidFill>
              <a:schemeClr val="accent4">
                <a:lumMod val="75000"/>
              </a:schemeClr>
            </a:solidFill>
            <a:latin typeface="+mj-lt"/>
            <a:cs typeface="Calibri" panose="020F0502020204030204" pitchFamily="34" charset="0"/>
          </a:endParaRPr>
        </a:p>
      </dgm:t>
    </dgm:pt>
    <dgm:pt modelId="{83AE2C1C-4FBF-4013-82BE-6510B0529D77}" type="parTrans" cxnId="{412D0BDD-BDDB-443E-A0F2-546E18BD1A08}">
      <dgm:prSet/>
      <dgm:spPr/>
      <dgm:t>
        <a:bodyPr/>
        <a:lstStyle/>
        <a:p>
          <a:endParaRPr lang="en-GB">
            <a:solidFill>
              <a:schemeClr val="accent1"/>
            </a:solidFill>
            <a:latin typeface="+mj-lt"/>
          </a:endParaRPr>
        </a:p>
      </dgm:t>
    </dgm:pt>
    <dgm:pt modelId="{A04CA4E4-6829-4D34-8703-55C6EE9AFEA7}" type="sibTrans" cxnId="{412D0BDD-BDDB-443E-A0F2-546E18BD1A08}">
      <dgm:prSet/>
      <dgm:spPr>
        <a:solidFill>
          <a:schemeClr val="tx2"/>
        </a:solidFill>
        <a:ln w="19050">
          <a:solidFill>
            <a:schemeClr val="tx2">
              <a:lumMod val="20000"/>
              <a:lumOff val="80000"/>
            </a:schemeClr>
          </a:solidFill>
        </a:ln>
      </dgm:spPr>
      <dgm:t>
        <a:bodyPr/>
        <a:lstStyle/>
        <a:p>
          <a:endParaRPr lang="en-GB">
            <a:solidFill>
              <a:schemeClr val="tx2"/>
            </a:solidFill>
            <a:latin typeface="+mj-lt"/>
          </a:endParaRPr>
        </a:p>
      </dgm:t>
    </dgm:pt>
    <dgm:pt modelId="{981CBB2E-A486-406E-9255-50D4CD783384}">
      <dgm:prSet phldrT="[Text]"/>
      <dgm:spPr>
        <a:solidFill>
          <a:schemeClr val="accent5">
            <a:lumMod val="20000"/>
            <a:lumOff val="80000"/>
          </a:schemeClr>
        </a:solidFill>
        <a:ln>
          <a:noFill/>
        </a:ln>
      </dgm:spPr>
      <dgm:t>
        <a:bodyPr/>
        <a:lstStyle/>
        <a:p>
          <a:r>
            <a:rPr lang="en-US" dirty="0">
              <a:solidFill>
                <a:schemeClr val="accent5">
                  <a:lumMod val="75000"/>
                </a:schemeClr>
              </a:solidFill>
              <a:latin typeface="+mj-lt"/>
              <a:cs typeface="Calibri" panose="020F0502020204030204" pitchFamily="34" charset="0"/>
            </a:rPr>
            <a:t>Employee Liability Information (ELI) Data received confirming current Ts &amp; Cs</a:t>
          </a:r>
          <a:endParaRPr lang="en-GB" dirty="0">
            <a:solidFill>
              <a:schemeClr val="accent5">
                <a:lumMod val="75000"/>
              </a:schemeClr>
            </a:solidFill>
            <a:latin typeface="+mj-lt"/>
            <a:cs typeface="Calibri" panose="020F0502020204030204" pitchFamily="34" charset="0"/>
          </a:endParaRPr>
        </a:p>
      </dgm:t>
    </dgm:pt>
    <dgm:pt modelId="{B0B221BF-9062-44A5-84C4-F33EB6F8BC98}" type="parTrans" cxnId="{043FE228-48BF-4BCF-83A8-33136187529F}">
      <dgm:prSet/>
      <dgm:spPr/>
      <dgm:t>
        <a:bodyPr/>
        <a:lstStyle/>
        <a:p>
          <a:endParaRPr lang="en-GB">
            <a:solidFill>
              <a:schemeClr val="accent1"/>
            </a:solidFill>
            <a:latin typeface="+mj-lt"/>
          </a:endParaRPr>
        </a:p>
      </dgm:t>
    </dgm:pt>
    <dgm:pt modelId="{A1CEC072-73A8-43C5-AE08-64FA215AD145}" type="sibTrans" cxnId="{043FE228-48BF-4BCF-83A8-33136187529F}">
      <dgm:prSet/>
      <dgm:spPr>
        <a:solidFill>
          <a:schemeClr val="tx2"/>
        </a:solidFill>
        <a:ln w="19050">
          <a:solidFill>
            <a:schemeClr val="tx2">
              <a:lumMod val="20000"/>
              <a:lumOff val="80000"/>
            </a:schemeClr>
          </a:solidFill>
        </a:ln>
      </dgm:spPr>
      <dgm:t>
        <a:bodyPr/>
        <a:lstStyle/>
        <a:p>
          <a:endParaRPr lang="en-GB">
            <a:solidFill>
              <a:schemeClr val="tx2"/>
            </a:solidFill>
            <a:latin typeface="+mj-lt"/>
          </a:endParaRPr>
        </a:p>
      </dgm:t>
    </dgm:pt>
    <dgm:pt modelId="{33F0289C-1A24-448E-82B1-4F5510361AF0}">
      <dgm:prSet/>
      <dgm:spPr>
        <a:solidFill>
          <a:schemeClr val="accent6">
            <a:lumMod val="20000"/>
            <a:lumOff val="80000"/>
          </a:schemeClr>
        </a:solidFill>
        <a:ln>
          <a:noFill/>
        </a:ln>
      </dgm:spPr>
      <dgm:t>
        <a:bodyPr/>
        <a:lstStyle/>
        <a:p>
          <a:r>
            <a:rPr lang="en-US" dirty="0">
              <a:solidFill>
                <a:schemeClr val="accent6">
                  <a:lumMod val="75000"/>
                </a:schemeClr>
              </a:solidFill>
              <a:latin typeface="+mj-lt"/>
              <a:cs typeface="Calibri" panose="020F0502020204030204" pitchFamily="34" charset="0"/>
            </a:rPr>
            <a:t>Individual consultation meetings to check details and support individual questions and queries</a:t>
          </a:r>
          <a:endParaRPr lang="en-GB" dirty="0">
            <a:solidFill>
              <a:schemeClr val="accent6">
                <a:lumMod val="75000"/>
              </a:schemeClr>
            </a:solidFill>
            <a:latin typeface="+mj-lt"/>
            <a:cs typeface="Calibri" panose="020F0502020204030204" pitchFamily="34" charset="0"/>
          </a:endParaRPr>
        </a:p>
      </dgm:t>
    </dgm:pt>
    <dgm:pt modelId="{221B3E36-65F6-44E8-A5B6-AD01A181CAB0}" type="parTrans" cxnId="{AF6E8764-63A1-4726-8282-1FB9356FA12A}">
      <dgm:prSet/>
      <dgm:spPr/>
      <dgm:t>
        <a:bodyPr/>
        <a:lstStyle/>
        <a:p>
          <a:endParaRPr lang="en-GB">
            <a:solidFill>
              <a:schemeClr val="accent1"/>
            </a:solidFill>
            <a:latin typeface="+mj-lt"/>
          </a:endParaRPr>
        </a:p>
      </dgm:t>
    </dgm:pt>
    <dgm:pt modelId="{F1BBDC3E-7C1B-4207-8A26-04DDE9AADED8}" type="sibTrans" cxnId="{AF6E8764-63A1-4726-8282-1FB9356FA12A}">
      <dgm:prSet/>
      <dgm:spPr>
        <a:solidFill>
          <a:schemeClr val="tx2"/>
        </a:solidFill>
        <a:ln w="19050">
          <a:solidFill>
            <a:schemeClr val="tx2">
              <a:lumMod val="20000"/>
              <a:lumOff val="80000"/>
            </a:schemeClr>
          </a:solidFill>
        </a:ln>
      </dgm:spPr>
      <dgm:t>
        <a:bodyPr/>
        <a:lstStyle/>
        <a:p>
          <a:endParaRPr lang="en-GB">
            <a:solidFill>
              <a:schemeClr val="tx2"/>
            </a:solidFill>
            <a:latin typeface="+mj-lt"/>
          </a:endParaRPr>
        </a:p>
      </dgm:t>
    </dgm:pt>
    <dgm:pt modelId="{47354977-D954-4FC6-A876-2271B163812D}">
      <dgm:prSet/>
      <dgm:spPr>
        <a:solidFill>
          <a:schemeClr val="accent3">
            <a:lumMod val="20000"/>
            <a:lumOff val="80000"/>
          </a:schemeClr>
        </a:solidFill>
        <a:ln>
          <a:noFill/>
        </a:ln>
      </dgm:spPr>
      <dgm:t>
        <a:bodyPr/>
        <a:lstStyle/>
        <a:p>
          <a:r>
            <a:rPr lang="en-US" dirty="0">
              <a:solidFill>
                <a:schemeClr val="accent3">
                  <a:lumMod val="75000"/>
                </a:schemeClr>
              </a:solidFill>
              <a:latin typeface="+mj-lt"/>
              <a:cs typeface="Calibri" panose="020F0502020204030204" pitchFamily="34" charset="0"/>
            </a:rPr>
            <a:t>Transfer date</a:t>
          </a:r>
          <a:endParaRPr lang="en-GB" dirty="0">
            <a:solidFill>
              <a:schemeClr val="accent3">
                <a:lumMod val="75000"/>
              </a:schemeClr>
            </a:solidFill>
            <a:latin typeface="+mj-lt"/>
            <a:cs typeface="Calibri" panose="020F0502020204030204" pitchFamily="34" charset="0"/>
          </a:endParaRPr>
        </a:p>
      </dgm:t>
    </dgm:pt>
    <dgm:pt modelId="{B3343C39-CAEC-4015-A520-9641F3CA27BD}" type="parTrans" cxnId="{C07D55A0-2BA3-487A-852E-5942BE731722}">
      <dgm:prSet/>
      <dgm:spPr/>
      <dgm:t>
        <a:bodyPr/>
        <a:lstStyle/>
        <a:p>
          <a:endParaRPr lang="en-GB">
            <a:solidFill>
              <a:schemeClr val="accent1"/>
            </a:solidFill>
            <a:latin typeface="+mj-lt"/>
          </a:endParaRPr>
        </a:p>
      </dgm:t>
    </dgm:pt>
    <dgm:pt modelId="{97DB4383-DDE6-4DCD-A489-F3EF704CC496}" type="sibTrans" cxnId="{C07D55A0-2BA3-487A-852E-5942BE731722}">
      <dgm:prSet/>
      <dgm:spPr>
        <a:solidFill>
          <a:schemeClr val="tx2"/>
        </a:solidFill>
        <a:ln w="19050">
          <a:solidFill>
            <a:schemeClr val="tx2">
              <a:lumMod val="20000"/>
              <a:lumOff val="80000"/>
            </a:schemeClr>
          </a:solidFill>
        </a:ln>
      </dgm:spPr>
      <dgm:t>
        <a:bodyPr/>
        <a:lstStyle/>
        <a:p>
          <a:endParaRPr lang="en-GB">
            <a:solidFill>
              <a:schemeClr val="tx2"/>
            </a:solidFill>
            <a:latin typeface="+mj-lt"/>
          </a:endParaRPr>
        </a:p>
      </dgm:t>
    </dgm:pt>
    <dgm:pt modelId="{EB479718-5736-4993-9E57-DC5E93250EF7}">
      <dgm:prSet/>
      <dgm:spPr>
        <a:solidFill>
          <a:schemeClr val="accent2">
            <a:lumMod val="20000"/>
            <a:lumOff val="80000"/>
          </a:schemeClr>
        </a:solidFill>
        <a:ln>
          <a:noFill/>
        </a:ln>
      </dgm:spPr>
      <dgm:t>
        <a:bodyPr/>
        <a:lstStyle/>
        <a:p>
          <a:r>
            <a:rPr lang="en-US" b="0" i="0" dirty="0">
              <a:solidFill>
                <a:schemeClr val="accent1">
                  <a:lumMod val="75000"/>
                </a:schemeClr>
              </a:solidFill>
              <a:latin typeface="+mj-lt"/>
              <a:cs typeface="Calibri" panose="020F0502020204030204" pitchFamily="34" charset="0"/>
            </a:rPr>
            <a:t>Completion of required forms and gathering of necessary documentation</a:t>
          </a:r>
          <a:endParaRPr lang="en-GB" b="0" i="0" dirty="0">
            <a:solidFill>
              <a:schemeClr val="accent1">
                <a:lumMod val="75000"/>
              </a:schemeClr>
            </a:solidFill>
            <a:latin typeface="+mj-lt"/>
            <a:cs typeface="Calibri" panose="020F0502020204030204" pitchFamily="34" charset="0"/>
          </a:endParaRPr>
        </a:p>
      </dgm:t>
    </dgm:pt>
    <dgm:pt modelId="{FB1220A1-581F-4351-B7AD-C3C568EBBCF2}" type="parTrans" cxnId="{A7F32584-4728-4C2B-BC0F-64CA6DCE2B30}">
      <dgm:prSet/>
      <dgm:spPr/>
      <dgm:t>
        <a:bodyPr/>
        <a:lstStyle/>
        <a:p>
          <a:endParaRPr lang="en-GB">
            <a:solidFill>
              <a:schemeClr val="accent1"/>
            </a:solidFill>
            <a:latin typeface="+mj-lt"/>
          </a:endParaRPr>
        </a:p>
      </dgm:t>
    </dgm:pt>
    <dgm:pt modelId="{A2EC9F8F-1AEE-4F52-8C94-1724DE1DB6E0}" type="sibTrans" cxnId="{A7F32584-4728-4C2B-BC0F-64CA6DCE2B30}">
      <dgm:prSet/>
      <dgm:spPr>
        <a:solidFill>
          <a:schemeClr val="tx2"/>
        </a:solidFill>
        <a:ln w="19050">
          <a:solidFill>
            <a:schemeClr val="tx2">
              <a:lumMod val="20000"/>
              <a:lumOff val="80000"/>
            </a:schemeClr>
          </a:solidFill>
        </a:ln>
      </dgm:spPr>
      <dgm:t>
        <a:bodyPr/>
        <a:lstStyle/>
        <a:p>
          <a:endParaRPr lang="en-GB">
            <a:solidFill>
              <a:schemeClr val="tx2"/>
            </a:solidFill>
            <a:latin typeface="+mj-lt"/>
          </a:endParaRPr>
        </a:p>
      </dgm:t>
    </dgm:pt>
    <dgm:pt modelId="{8BCA7F7C-F94C-4D57-AB91-9B6C8F725C43}">
      <dgm:prSet/>
      <dgm:spPr>
        <a:solidFill>
          <a:schemeClr val="accent1">
            <a:lumMod val="20000"/>
            <a:lumOff val="80000"/>
          </a:schemeClr>
        </a:solidFill>
        <a:ln>
          <a:noFill/>
        </a:ln>
      </dgm:spPr>
      <dgm:t>
        <a:bodyPr/>
        <a:lstStyle/>
        <a:p>
          <a:r>
            <a:rPr lang="en-US" b="0" i="0" dirty="0">
              <a:solidFill>
                <a:schemeClr val="accent1">
                  <a:lumMod val="75000"/>
                </a:schemeClr>
              </a:solidFill>
              <a:latin typeface="+mj-lt"/>
              <a:cs typeface="Calibri" panose="020F0502020204030204" pitchFamily="34" charset="0"/>
            </a:rPr>
            <a:t>Welcome to </a:t>
          </a:r>
          <a:br>
            <a:rPr lang="en-US" b="0" i="0" dirty="0">
              <a:solidFill>
                <a:schemeClr val="accent1">
                  <a:lumMod val="75000"/>
                </a:schemeClr>
              </a:solidFill>
              <a:latin typeface="+mj-lt"/>
              <a:cs typeface="Calibri" panose="020F0502020204030204" pitchFamily="34" charset="0"/>
            </a:rPr>
          </a:br>
          <a:r>
            <a:rPr lang="en-US" b="0" i="0" dirty="0">
              <a:solidFill>
                <a:schemeClr val="accent1">
                  <a:lumMod val="75000"/>
                </a:schemeClr>
              </a:solidFill>
              <a:latin typeface="+mj-lt"/>
              <a:cs typeface="Calibri" panose="020F0502020204030204" pitchFamily="34" charset="0"/>
            </a:rPr>
            <a:t>EMED Group! </a:t>
          </a:r>
          <a:endParaRPr lang="en-GB" b="0" i="0" dirty="0">
            <a:solidFill>
              <a:schemeClr val="accent1">
                <a:lumMod val="75000"/>
              </a:schemeClr>
            </a:solidFill>
            <a:latin typeface="+mj-lt"/>
            <a:cs typeface="Calibri" panose="020F0502020204030204" pitchFamily="34" charset="0"/>
          </a:endParaRPr>
        </a:p>
      </dgm:t>
    </dgm:pt>
    <dgm:pt modelId="{3CD4278F-6CDE-47A0-A31C-E3FB05CEE8BB}" type="parTrans" cxnId="{BE46615E-23A1-4DF2-8997-EE66B69FC7F1}">
      <dgm:prSet/>
      <dgm:spPr/>
      <dgm:t>
        <a:bodyPr/>
        <a:lstStyle/>
        <a:p>
          <a:endParaRPr lang="en-GB">
            <a:solidFill>
              <a:schemeClr val="accent1"/>
            </a:solidFill>
            <a:latin typeface="+mj-lt"/>
          </a:endParaRPr>
        </a:p>
      </dgm:t>
    </dgm:pt>
    <dgm:pt modelId="{ED82ECF8-E5CB-4050-BCAE-8C175F2D3BA7}" type="sibTrans" cxnId="{BE46615E-23A1-4DF2-8997-EE66B69FC7F1}">
      <dgm:prSet/>
      <dgm:spPr/>
      <dgm:t>
        <a:bodyPr/>
        <a:lstStyle/>
        <a:p>
          <a:endParaRPr lang="en-GB">
            <a:solidFill>
              <a:schemeClr val="accent1"/>
            </a:solidFill>
            <a:latin typeface="+mj-lt"/>
          </a:endParaRPr>
        </a:p>
      </dgm:t>
    </dgm:pt>
    <dgm:pt modelId="{CD9DC82C-2944-4A9E-9E2A-2E8D18C73335}" type="pres">
      <dgm:prSet presAssocID="{D7FF3A98-4B27-40D9-806F-86DA22DA7333}" presName="Name0" presStyleCnt="0">
        <dgm:presLayoutVars>
          <dgm:dir/>
          <dgm:resizeHandles val="exact"/>
        </dgm:presLayoutVars>
      </dgm:prSet>
      <dgm:spPr/>
    </dgm:pt>
    <dgm:pt modelId="{2F7DA4E4-C152-4669-8933-7EA152F03978}" type="pres">
      <dgm:prSet presAssocID="{0340694A-D1A4-4E7A-B3B3-EC6E62099269}" presName="node" presStyleLbl="node1" presStyleIdx="0" presStyleCnt="6">
        <dgm:presLayoutVars>
          <dgm:bulletEnabled val="1"/>
        </dgm:presLayoutVars>
      </dgm:prSet>
      <dgm:spPr/>
    </dgm:pt>
    <dgm:pt modelId="{506DCDEA-30B7-4EAF-AC82-7E8B79636C8E}" type="pres">
      <dgm:prSet presAssocID="{A04CA4E4-6829-4D34-8703-55C6EE9AFEA7}" presName="sibTrans" presStyleLbl="sibTrans1D1" presStyleIdx="0" presStyleCnt="5"/>
      <dgm:spPr/>
    </dgm:pt>
    <dgm:pt modelId="{C222593C-C515-45B0-9462-A11C4320500E}" type="pres">
      <dgm:prSet presAssocID="{A04CA4E4-6829-4D34-8703-55C6EE9AFEA7}" presName="connectorText" presStyleLbl="sibTrans1D1" presStyleIdx="0" presStyleCnt="5"/>
      <dgm:spPr/>
    </dgm:pt>
    <dgm:pt modelId="{4C0825A3-9071-4534-8487-0D581395524C}" type="pres">
      <dgm:prSet presAssocID="{981CBB2E-A486-406E-9255-50D4CD783384}" presName="node" presStyleLbl="node1" presStyleIdx="1" presStyleCnt="6">
        <dgm:presLayoutVars>
          <dgm:bulletEnabled val="1"/>
        </dgm:presLayoutVars>
      </dgm:prSet>
      <dgm:spPr/>
    </dgm:pt>
    <dgm:pt modelId="{E555D55F-36BE-4C15-80A1-F00BC3867692}" type="pres">
      <dgm:prSet presAssocID="{A1CEC072-73A8-43C5-AE08-64FA215AD145}" presName="sibTrans" presStyleLbl="sibTrans1D1" presStyleIdx="1" presStyleCnt="5"/>
      <dgm:spPr/>
    </dgm:pt>
    <dgm:pt modelId="{6D668C94-4D54-4475-B5E1-E910940D03AF}" type="pres">
      <dgm:prSet presAssocID="{A1CEC072-73A8-43C5-AE08-64FA215AD145}" presName="connectorText" presStyleLbl="sibTrans1D1" presStyleIdx="1" presStyleCnt="5"/>
      <dgm:spPr/>
    </dgm:pt>
    <dgm:pt modelId="{A66D916B-AD1D-4A56-800B-A6E01BF46A89}" type="pres">
      <dgm:prSet presAssocID="{33F0289C-1A24-448E-82B1-4F5510361AF0}" presName="node" presStyleLbl="node1" presStyleIdx="2" presStyleCnt="6">
        <dgm:presLayoutVars>
          <dgm:bulletEnabled val="1"/>
        </dgm:presLayoutVars>
      </dgm:prSet>
      <dgm:spPr/>
    </dgm:pt>
    <dgm:pt modelId="{7FBCA5D5-DCB2-4790-AB4E-1BB9EC1127D8}" type="pres">
      <dgm:prSet presAssocID="{F1BBDC3E-7C1B-4207-8A26-04DDE9AADED8}" presName="sibTrans" presStyleLbl="sibTrans1D1" presStyleIdx="2" presStyleCnt="5"/>
      <dgm:spPr/>
    </dgm:pt>
    <dgm:pt modelId="{169A9425-D6AB-4A68-802C-452D8E04B886}" type="pres">
      <dgm:prSet presAssocID="{F1BBDC3E-7C1B-4207-8A26-04DDE9AADED8}" presName="connectorText" presStyleLbl="sibTrans1D1" presStyleIdx="2" presStyleCnt="5"/>
      <dgm:spPr/>
    </dgm:pt>
    <dgm:pt modelId="{5CFBA0C3-ED1B-4544-A0DE-DBE3E75642A8}" type="pres">
      <dgm:prSet presAssocID="{EB479718-5736-4993-9E57-DC5E93250EF7}" presName="node" presStyleLbl="node1" presStyleIdx="3" presStyleCnt="6">
        <dgm:presLayoutVars>
          <dgm:bulletEnabled val="1"/>
        </dgm:presLayoutVars>
      </dgm:prSet>
      <dgm:spPr/>
    </dgm:pt>
    <dgm:pt modelId="{F7FD37E9-2293-47F1-A4C6-F32ADEF5F09A}" type="pres">
      <dgm:prSet presAssocID="{A2EC9F8F-1AEE-4F52-8C94-1724DE1DB6E0}" presName="sibTrans" presStyleLbl="sibTrans1D1" presStyleIdx="3" presStyleCnt="5"/>
      <dgm:spPr/>
    </dgm:pt>
    <dgm:pt modelId="{110FF4C4-A5A8-4967-A4B3-3671E7D5E5F4}" type="pres">
      <dgm:prSet presAssocID="{A2EC9F8F-1AEE-4F52-8C94-1724DE1DB6E0}" presName="connectorText" presStyleLbl="sibTrans1D1" presStyleIdx="3" presStyleCnt="5"/>
      <dgm:spPr/>
    </dgm:pt>
    <dgm:pt modelId="{28C0F47D-9FA9-491E-98CA-9FA0B7CF0482}" type="pres">
      <dgm:prSet presAssocID="{47354977-D954-4FC6-A876-2271B163812D}" presName="node" presStyleLbl="node1" presStyleIdx="4" presStyleCnt="6">
        <dgm:presLayoutVars>
          <dgm:bulletEnabled val="1"/>
        </dgm:presLayoutVars>
      </dgm:prSet>
      <dgm:spPr/>
    </dgm:pt>
    <dgm:pt modelId="{47F035FD-3A16-4D46-8C33-508E06BF0DFE}" type="pres">
      <dgm:prSet presAssocID="{97DB4383-DDE6-4DCD-A489-F3EF704CC496}" presName="sibTrans" presStyleLbl="sibTrans1D1" presStyleIdx="4" presStyleCnt="5"/>
      <dgm:spPr/>
    </dgm:pt>
    <dgm:pt modelId="{E438DF73-DA93-4F5A-93B3-C190ED34C13F}" type="pres">
      <dgm:prSet presAssocID="{97DB4383-DDE6-4DCD-A489-F3EF704CC496}" presName="connectorText" presStyleLbl="sibTrans1D1" presStyleIdx="4" presStyleCnt="5"/>
      <dgm:spPr/>
    </dgm:pt>
    <dgm:pt modelId="{847B1CF1-AEAF-4B70-8850-67510C9A4BAD}" type="pres">
      <dgm:prSet presAssocID="{8BCA7F7C-F94C-4D57-AB91-9B6C8F725C43}" presName="node" presStyleLbl="node1" presStyleIdx="5" presStyleCnt="6">
        <dgm:presLayoutVars>
          <dgm:bulletEnabled val="1"/>
        </dgm:presLayoutVars>
      </dgm:prSet>
      <dgm:spPr/>
    </dgm:pt>
  </dgm:ptLst>
  <dgm:cxnLst>
    <dgm:cxn modelId="{7D0D1122-4D68-4FDE-B3D6-F033BA938A36}" type="presOf" srcId="{8BCA7F7C-F94C-4D57-AB91-9B6C8F725C43}" destId="{847B1CF1-AEAF-4B70-8850-67510C9A4BAD}" srcOrd="0" destOrd="0" presId="urn:microsoft.com/office/officeart/2005/8/layout/bProcess3"/>
    <dgm:cxn modelId="{043FE228-48BF-4BCF-83A8-33136187529F}" srcId="{D7FF3A98-4B27-40D9-806F-86DA22DA7333}" destId="{981CBB2E-A486-406E-9255-50D4CD783384}" srcOrd="1" destOrd="0" parTransId="{B0B221BF-9062-44A5-84C4-F33EB6F8BC98}" sibTransId="{A1CEC072-73A8-43C5-AE08-64FA215AD145}"/>
    <dgm:cxn modelId="{BE46615E-23A1-4DF2-8997-EE66B69FC7F1}" srcId="{D7FF3A98-4B27-40D9-806F-86DA22DA7333}" destId="{8BCA7F7C-F94C-4D57-AB91-9B6C8F725C43}" srcOrd="5" destOrd="0" parTransId="{3CD4278F-6CDE-47A0-A31C-E3FB05CEE8BB}" sibTransId="{ED82ECF8-E5CB-4050-BCAE-8C175F2D3BA7}"/>
    <dgm:cxn modelId="{241B8B5E-9292-458D-85C7-A4BA2D859E42}" type="presOf" srcId="{981CBB2E-A486-406E-9255-50D4CD783384}" destId="{4C0825A3-9071-4534-8487-0D581395524C}" srcOrd="0" destOrd="0" presId="urn:microsoft.com/office/officeart/2005/8/layout/bProcess3"/>
    <dgm:cxn modelId="{AF6E8764-63A1-4726-8282-1FB9356FA12A}" srcId="{D7FF3A98-4B27-40D9-806F-86DA22DA7333}" destId="{33F0289C-1A24-448E-82B1-4F5510361AF0}" srcOrd="2" destOrd="0" parTransId="{221B3E36-65F6-44E8-A5B6-AD01A181CAB0}" sibTransId="{F1BBDC3E-7C1B-4207-8A26-04DDE9AADED8}"/>
    <dgm:cxn modelId="{9D966145-ADF1-49ED-87BF-73FFE1F190C5}" type="presOf" srcId="{A1CEC072-73A8-43C5-AE08-64FA215AD145}" destId="{6D668C94-4D54-4475-B5E1-E910940D03AF}" srcOrd="1" destOrd="0" presId="urn:microsoft.com/office/officeart/2005/8/layout/bProcess3"/>
    <dgm:cxn modelId="{C58E7F6D-9ACA-44A7-810B-BC20D7ACBEB9}" type="presOf" srcId="{D7FF3A98-4B27-40D9-806F-86DA22DA7333}" destId="{CD9DC82C-2944-4A9E-9E2A-2E8D18C73335}" srcOrd="0" destOrd="0" presId="urn:microsoft.com/office/officeart/2005/8/layout/bProcess3"/>
    <dgm:cxn modelId="{A7F32584-4728-4C2B-BC0F-64CA6DCE2B30}" srcId="{D7FF3A98-4B27-40D9-806F-86DA22DA7333}" destId="{EB479718-5736-4993-9E57-DC5E93250EF7}" srcOrd="3" destOrd="0" parTransId="{FB1220A1-581F-4351-B7AD-C3C568EBBCF2}" sibTransId="{A2EC9F8F-1AEE-4F52-8C94-1724DE1DB6E0}"/>
    <dgm:cxn modelId="{C07D55A0-2BA3-487A-852E-5942BE731722}" srcId="{D7FF3A98-4B27-40D9-806F-86DA22DA7333}" destId="{47354977-D954-4FC6-A876-2271B163812D}" srcOrd="4" destOrd="0" parTransId="{B3343C39-CAEC-4015-A520-9641F3CA27BD}" sibTransId="{97DB4383-DDE6-4DCD-A489-F3EF704CC496}"/>
    <dgm:cxn modelId="{D8C7A2A3-F593-441C-88C0-AD87470B7C49}" type="presOf" srcId="{A04CA4E4-6829-4D34-8703-55C6EE9AFEA7}" destId="{C222593C-C515-45B0-9462-A11C4320500E}" srcOrd="1" destOrd="0" presId="urn:microsoft.com/office/officeart/2005/8/layout/bProcess3"/>
    <dgm:cxn modelId="{303A6DA8-4C14-4B0C-BAF9-08F15217B233}" type="presOf" srcId="{A1CEC072-73A8-43C5-AE08-64FA215AD145}" destId="{E555D55F-36BE-4C15-80A1-F00BC3867692}" srcOrd="0" destOrd="0" presId="urn:microsoft.com/office/officeart/2005/8/layout/bProcess3"/>
    <dgm:cxn modelId="{CDF713B7-B801-452F-BF48-D9BA72DFCE63}" type="presOf" srcId="{47354977-D954-4FC6-A876-2271B163812D}" destId="{28C0F47D-9FA9-491E-98CA-9FA0B7CF0482}" srcOrd="0" destOrd="0" presId="urn:microsoft.com/office/officeart/2005/8/layout/bProcess3"/>
    <dgm:cxn modelId="{0EEBBFBB-8CDC-4CED-8D59-8E32ECA95750}" type="presOf" srcId="{F1BBDC3E-7C1B-4207-8A26-04DDE9AADED8}" destId="{169A9425-D6AB-4A68-802C-452D8E04B886}" srcOrd="1" destOrd="0" presId="urn:microsoft.com/office/officeart/2005/8/layout/bProcess3"/>
    <dgm:cxn modelId="{CCFEAABF-65B4-41FA-ABD7-DC6A650BF59C}" type="presOf" srcId="{33F0289C-1A24-448E-82B1-4F5510361AF0}" destId="{A66D916B-AD1D-4A56-800B-A6E01BF46A89}" srcOrd="0" destOrd="0" presId="urn:microsoft.com/office/officeart/2005/8/layout/bProcess3"/>
    <dgm:cxn modelId="{E8DDA2C5-F106-469F-8F52-1908AACFFA9E}" type="presOf" srcId="{A04CA4E4-6829-4D34-8703-55C6EE9AFEA7}" destId="{506DCDEA-30B7-4EAF-AC82-7E8B79636C8E}" srcOrd="0" destOrd="0" presId="urn:microsoft.com/office/officeart/2005/8/layout/bProcess3"/>
    <dgm:cxn modelId="{F19AEDC5-DD5F-4713-97AA-E9866EB0D0A4}" type="presOf" srcId="{F1BBDC3E-7C1B-4207-8A26-04DDE9AADED8}" destId="{7FBCA5D5-DCB2-4790-AB4E-1BB9EC1127D8}" srcOrd="0" destOrd="0" presId="urn:microsoft.com/office/officeart/2005/8/layout/bProcess3"/>
    <dgm:cxn modelId="{CAE026C7-02CA-492E-AFC8-A4F4E8B5DBA7}" type="presOf" srcId="{A2EC9F8F-1AEE-4F52-8C94-1724DE1DB6E0}" destId="{F7FD37E9-2293-47F1-A4C6-F32ADEF5F09A}" srcOrd="0" destOrd="0" presId="urn:microsoft.com/office/officeart/2005/8/layout/bProcess3"/>
    <dgm:cxn modelId="{1675E9C8-CCBE-4B64-99FD-57981A39AEB9}" type="presOf" srcId="{EB479718-5736-4993-9E57-DC5E93250EF7}" destId="{5CFBA0C3-ED1B-4544-A0DE-DBE3E75642A8}" srcOrd="0" destOrd="0" presId="urn:microsoft.com/office/officeart/2005/8/layout/bProcess3"/>
    <dgm:cxn modelId="{2151F6CB-86FA-4FAE-A4EF-0DD7EF2E5489}" type="presOf" srcId="{0340694A-D1A4-4E7A-B3B3-EC6E62099269}" destId="{2F7DA4E4-C152-4669-8933-7EA152F03978}" srcOrd="0" destOrd="0" presId="urn:microsoft.com/office/officeart/2005/8/layout/bProcess3"/>
    <dgm:cxn modelId="{CB16F9CE-4B7D-40FF-B714-41FBE3117E32}" type="presOf" srcId="{97DB4383-DDE6-4DCD-A489-F3EF704CC496}" destId="{E438DF73-DA93-4F5A-93B3-C190ED34C13F}" srcOrd="1" destOrd="0" presId="urn:microsoft.com/office/officeart/2005/8/layout/bProcess3"/>
    <dgm:cxn modelId="{412D0BDD-BDDB-443E-A0F2-546E18BD1A08}" srcId="{D7FF3A98-4B27-40D9-806F-86DA22DA7333}" destId="{0340694A-D1A4-4E7A-B3B3-EC6E62099269}" srcOrd="0" destOrd="0" parTransId="{83AE2C1C-4FBF-4013-82BE-6510B0529D77}" sibTransId="{A04CA4E4-6829-4D34-8703-55C6EE9AFEA7}"/>
    <dgm:cxn modelId="{7A608DE9-46CF-4189-B712-EC1FBE8484B4}" type="presOf" srcId="{A2EC9F8F-1AEE-4F52-8C94-1724DE1DB6E0}" destId="{110FF4C4-A5A8-4967-A4B3-3671E7D5E5F4}" srcOrd="1" destOrd="0" presId="urn:microsoft.com/office/officeart/2005/8/layout/bProcess3"/>
    <dgm:cxn modelId="{967509EA-B50A-4C3D-828C-C8DFF824638A}" type="presOf" srcId="{97DB4383-DDE6-4DCD-A489-F3EF704CC496}" destId="{47F035FD-3A16-4D46-8C33-508E06BF0DFE}" srcOrd="0" destOrd="0" presId="urn:microsoft.com/office/officeart/2005/8/layout/bProcess3"/>
    <dgm:cxn modelId="{B009B67D-2CC3-47DB-9885-86763B55E04A}" type="presParOf" srcId="{CD9DC82C-2944-4A9E-9E2A-2E8D18C73335}" destId="{2F7DA4E4-C152-4669-8933-7EA152F03978}" srcOrd="0" destOrd="0" presId="urn:microsoft.com/office/officeart/2005/8/layout/bProcess3"/>
    <dgm:cxn modelId="{381D727D-82FB-4706-82A7-ABF55672B267}" type="presParOf" srcId="{CD9DC82C-2944-4A9E-9E2A-2E8D18C73335}" destId="{506DCDEA-30B7-4EAF-AC82-7E8B79636C8E}" srcOrd="1" destOrd="0" presId="urn:microsoft.com/office/officeart/2005/8/layout/bProcess3"/>
    <dgm:cxn modelId="{F6329A0E-EF73-4E38-A8D8-06A43663CE8A}" type="presParOf" srcId="{506DCDEA-30B7-4EAF-AC82-7E8B79636C8E}" destId="{C222593C-C515-45B0-9462-A11C4320500E}" srcOrd="0" destOrd="0" presId="urn:microsoft.com/office/officeart/2005/8/layout/bProcess3"/>
    <dgm:cxn modelId="{14505CF6-BB03-4272-BDBE-4CDFF5DA1307}" type="presParOf" srcId="{CD9DC82C-2944-4A9E-9E2A-2E8D18C73335}" destId="{4C0825A3-9071-4534-8487-0D581395524C}" srcOrd="2" destOrd="0" presId="urn:microsoft.com/office/officeart/2005/8/layout/bProcess3"/>
    <dgm:cxn modelId="{F5241B69-63F3-47AA-B2C5-E94EB98C1E6F}" type="presParOf" srcId="{CD9DC82C-2944-4A9E-9E2A-2E8D18C73335}" destId="{E555D55F-36BE-4C15-80A1-F00BC3867692}" srcOrd="3" destOrd="0" presId="urn:microsoft.com/office/officeart/2005/8/layout/bProcess3"/>
    <dgm:cxn modelId="{B5F43A3D-BA69-4331-94FF-6A003DED9AAC}" type="presParOf" srcId="{E555D55F-36BE-4C15-80A1-F00BC3867692}" destId="{6D668C94-4D54-4475-B5E1-E910940D03AF}" srcOrd="0" destOrd="0" presId="urn:microsoft.com/office/officeart/2005/8/layout/bProcess3"/>
    <dgm:cxn modelId="{B4ECA0A0-0783-40D2-AAD6-2857999BF609}" type="presParOf" srcId="{CD9DC82C-2944-4A9E-9E2A-2E8D18C73335}" destId="{A66D916B-AD1D-4A56-800B-A6E01BF46A89}" srcOrd="4" destOrd="0" presId="urn:microsoft.com/office/officeart/2005/8/layout/bProcess3"/>
    <dgm:cxn modelId="{43FD8185-6054-4FC7-A132-78C546D64445}" type="presParOf" srcId="{CD9DC82C-2944-4A9E-9E2A-2E8D18C73335}" destId="{7FBCA5D5-DCB2-4790-AB4E-1BB9EC1127D8}" srcOrd="5" destOrd="0" presId="urn:microsoft.com/office/officeart/2005/8/layout/bProcess3"/>
    <dgm:cxn modelId="{68E9D107-C4F2-4B0D-BFD5-4D8AEDCEA353}" type="presParOf" srcId="{7FBCA5D5-DCB2-4790-AB4E-1BB9EC1127D8}" destId="{169A9425-D6AB-4A68-802C-452D8E04B886}" srcOrd="0" destOrd="0" presId="urn:microsoft.com/office/officeart/2005/8/layout/bProcess3"/>
    <dgm:cxn modelId="{B34F7ED7-547A-416C-A4DA-B5BF9F2626D5}" type="presParOf" srcId="{CD9DC82C-2944-4A9E-9E2A-2E8D18C73335}" destId="{5CFBA0C3-ED1B-4544-A0DE-DBE3E75642A8}" srcOrd="6" destOrd="0" presId="urn:microsoft.com/office/officeart/2005/8/layout/bProcess3"/>
    <dgm:cxn modelId="{E22A777F-F4F2-47D5-A5F5-563C7087E17A}" type="presParOf" srcId="{CD9DC82C-2944-4A9E-9E2A-2E8D18C73335}" destId="{F7FD37E9-2293-47F1-A4C6-F32ADEF5F09A}" srcOrd="7" destOrd="0" presId="urn:microsoft.com/office/officeart/2005/8/layout/bProcess3"/>
    <dgm:cxn modelId="{5A0B1C81-71B2-4E4B-9362-E38CF23F7B94}" type="presParOf" srcId="{F7FD37E9-2293-47F1-A4C6-F32ADEF5F09A}" destId="{110FF4C4-A5A8-4967-A4B3-3671E7D5E5F4}" srcOrd="0" destOrd="0" presId="urn:microsoft.com/office/officeart/2005/8/layout/bProcess3"/>
    <dgm:cxn modelId="{78CC4CAC-F5A0-4CF1-95B2-47F5A59221DC}" type="presParOf" srcId="{CD9DC82C-2944-4A9E-9E2A-2E8D18C73335}" destId="{28C0F47D-9FA9-491E-98CA-9FA0B7CF0482}" srcOrd="8" destOrd="0" presId="urn:microsoft.com/office/officeart/2005/8/layout/bProcess3"/>
    <dgm:cxn modelId="{610A2AB8-22D2-4452-AC71-39EEC09572BF}" type="presParOf" srcId="{CD9DC82C-2944-4A9E-9E2A-2E8D18C73335}" destId="{47F035FD-3A16-4D46-8C33-508E06BF0DFE}" srcOrd="9" destOrd="0" presId="urn:microsoft.com/office/officeart/2005/8/layout/bProcess3"/>
    <dgm:cxn modelId="{23023A5B-A8E9-4637-ACD0-9CD2EC10E54A}" type="presParOf" srcId="{47F035FD-3A16-4D46-8C33-508E06BF0DFE}" destId="{E438DF73-DA93-4F5A-93B3-C190ED34C13F}" srcOrd="0" destOrd="0" presId="urn:microsoft.com/office/officeart/2005/8/layout/bProcess3"/>
    <dgm:cxn modelId="{D3DDBED4-619C-4D63-8815-63EDB31F1E24}" type="presParOf" srcId="{CD9DC82C-2944-4A9E-9E2A-2E8D18C73335}" destId="{847B1CF1-AEAF-4B70-8850-67510C9A4BAD}" srcOrd="10"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DCDEA-30B7-4EAF-AC82-7E8B79636C8E}">
      <dsp:nvSpPr>
        <dsp:cNvPr id="0" name=""/>
        <dsp:cNvSpPr/>
      </dsp:nvSpPr>
      <dsp:spPr>
        <a:xfrm>
          <a:off x="3068973" y="870869"/>
          <a:ext cx="671749" cy="91440"/>
        </a:xfrm>
        <a:custGeom>
          <a:avLst/>
          <a:gdLst/>
          <a:ahLst/>
          <a:cxnLst/>
          <a:rect l="0" t="0" r="0" b="0"/>
          <a:pathLst>
            <a:path>
              <a:moveTo>
                <a:pt x="0" y="45720"/>
              </a:moveTo>
              <a:lnTo>
                <a:pt x="671749" y="45720"/>
              </a:lnTo>
            </a:path>
          </a:pathLst>
        </a:custGeom>
        <a:noFill/>
        <a:ln w="19050" cap="flat" cmpd="sng" algn="ctr">
          <a:solidFill>
            <a:schemeClr val="tx2">
              <a:lumMod val="20000"/>
              <a:lumOff val="8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2"/>
            </a:solidFill>
            <a:latin typeface="+mj-lt"/>
          </a:endParaRPr>
        </a:p>
      </dsp:txBody>
      <dsp:txXfrm>
        <a:off x="3387289" y="913078"/>
        <a:ext cx="35117" cy="7023"/>
      </dsp:txXfrm>
    </dsp:sp>
    <dsp:sp modelId="{2F7DA4E4-C152-4669-8933-7EA152F03978}">
      <dsp:nvSpPr>
        <dsp:cNvPr id="0" name=""/>
        <dsp:cNvSpPr/>
      </dsp:nvSpPr>
      <dsp:spPr>
        <a:xfrm>
          <a:off x="17079" y="481"/>
          <a:ext cx="3053693" cy="1832215"/>
        </a:xfrm>
        <a:prstGeom prst="rect">
          <a:avLst/>
        </a:prstGeom>
        <a:solidFill>
          <a:schemeClr val="accent4">
            <a:lumMod val="20000"/>
            <a:lumOff val="8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4">
                  <a:lumMod val="75000"/>
                </a:schemeClr>
              </a:solidFill>
              <a:latin typeface="+mj-lt"/>
              <a:cs typeface="Calibri" panose="020F0502020204030204" pitchFamily="34" charset="0"/>
            </a:rPr>
            <a:t>Group Presentations and Welcome packs provided</a:t>
          </a:r>
          <a:endParaRPr lang="en-GB" sz="1800" kern="1200" dirty="0">
            <a:solidFill>
              <a:schemeClr val="accent4">
                <a:lumMod val="75000"/>
              </a:schemeClr>
            </a:solidFill>
            <a:latin typeface="+mj-lt"/>
            <a:cs typeface="Calibri" panose="020F0502020204030204" pitchFamily="34" charset="0"/>
          </a:endParaRPr>
        </a:p>
      </dsp:txBody>
      <dsp:txXfrm>
        <a:off x="17079" y="481"/>
        <a:ext cx="3053693" cy="1832215"/>
      </dsp:txXfrm>
    </dsp:sp>
    <dsp:sp modelId="{E555D55F-36BE-4C15-80A1-F00BC3867692}">
      <dsp:nvSpPr>
        <dsp:cNvPr id="0" name=""/>
        <dsp:cNvSpPr/>
      </dsp:nvSpPr>
      <dsp:spPr>
        <a:xfrm>
          <a:off x="6825015" y="870869"/>
          <a:ext cx="671749" cy="91440"/>
        </a:xfrm>
        <a:custGeom>
          <a:avLst/>
          <a:gdLst/>
          <a:ahLst/>
          <a:cxnLst/>
          <a:rect l="0" t="0" r="0" b="0"/>
          <a:pathLst>
            <a:path>
              <a:moveTo>
                <a:pt x="0" y="45720"/>
              </a:moveTo>
              <a:lnTo>
                <a:pt x="671749" y="45720"/>
              </a:lnTo>
            </a:path>
          </a:pathLst>
        </a:custGeom>
        <a:noFill/>
        <a:ln w="19050" cap="flat" cmpd="sng" algn="ctr">
          <a:solidFill>
            <a:schemeClr val="tx2">
              <a:lumMod val="20000"/>
              <a:lumOff val="8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2"/>
            </a:solidFill>
            <a:latin typeface="+mj-lt"/>
          </a:endParaRPr>
        </a:p>
      </dsp:txBody>
      <dsp:txXfrm>
        <a:off x="7143331" y="913078"/>
        <a:ext cx="35117" cy="7023"/>
      </dsp:txXfrm>
    </dsp:sp>
    <dsp:sp modelId="{4C0825A3-9071-4534-8487-0D581395524C}">
      <dsp:nvSpPr>
        <dsp:cNvPr id="0" name=""/>
        <dsp:cNvSpPr/>
      </dsp:nvSpPr>
      <dsp:spPr>
        <a:xfrm>
          <a:off x="3773122" y="481"/>
          <a:ext cx="3053693" cy="1832215"/>
        </a:xfrm>
        <a:prstGeom prst="rect">
          <a:avLst/>
        </a:prstGeom>
        <a:solidFill>
          <a:schemeClr val="accent5">
            <a:lumMod val="20000"/>
            <a:lumOff val="8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lumMod val="75000"/>
                </a:schemeClr>
              </a:solidFill>
              <a:latin typeface="+mj-lt"/>
              <a:cs typeface="Calibri" panose="020F0502020204030204" pitchFamily="34" charset="0"/>
            </a:rPr>
            <a:t>Employee Liability Information (ELI) Data received confirming current Ts &amp; Cs</a:t>
          </a:r>
          <a:endParaRPr lang="en-GB" sz="1800" kern="1200" dirty="0">
            <a:solidFill>
              <a:schemeClr val="accent5">
                <a:lumMod val="75000"/>
              </a:schemeClr>
            </a:solidFill>
            <a:latin typeface="+mj-lt"/>
            <a:cs typeface="Calibri" panose="020F0502020204030204" pitchFamily="34" charset="0"/>
          </a:endParaRPr>
        </a:p>
      </dsp:txBody>
      <dsp:txXfrm>
        <a:off x="3773122" y="481"/>
        <a:ext cx="3053693" cy="1832215"/>
      </dsp:txXfrm>
    </dsp:sp>
    <dsp:sp modelId="{7FBCA5D5-DCB2-4790-AB4E-1BB9EC1127D8}">
      <dsp:nvSpPr>
        <dsp:cNvPr id="0" name=""/>
        <dsp:cNvSpPr/>
      </dsp:nvSpPr>
      <dsp:spPr>
        <a:xfrm>
          <a:off x="1543926" y="1830897"/>
          <a:ext cx="7512084" cy="671749"/>
        </a:xfrm>
        <a:custGeom>
          <a:avLst/>
          <a:gdLst/>
          <a:ahLst/>
          <a:cxnLst/>
          <a:rect l="0" t="0" r="0" b="0"/>
          <a:pathLst>
            <a:path>
              <a:moveTo>
                <a:pt x="7512084" y="0"/>
              </a:moveTo>
              <a:lnTo>
                <a:pt x="7512084" y="352974"/>
              </a:lnTo>
              <a:lnTo>
                <a:pt x="0" y="352974"/>
              </a:lnTo>
              <a:lnTo>
                <a:pt x="0" y="671749"/>
              </a:lnTo>
            </a:path>
          </a:pathLst>
        </a:custGeom>
        <a:noFill/>
        <a:ln w="19050" cap="flat" cmpd="sng" algn="ctr">
          <a:solidFill>
            <a:schemeClr val="tx2">
              <a:lumMod val="20000"/>
              <a:lumOff val="8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2"/>
            </a:solidFill>
            <a:latin typeface="+mj-lt"/>
          </a:endParaRPr>
        </a:p>
      </dsp:txBody>
      <dsp:txXfrm>
        <a:off x="5111347" y="2163260"/>
        <a:ext cx="377242" cy="7023"/>
      </dsp:txXfrm>
    </dsp:sp>
    <dsp:sp modelId="{A66D916B-AD1D-4A56-800B-A6E01BF46A89}">
      <dsp:nvSpPr>
        <dsp:cNvPr id="0" name=""/>
        <dsp:cNvSpPr/>
      </dsp:nvSpPr>
      <dsp:spPr>
        <a:xfrm>
          <a:off x="7529164" y="481"/>
          <a:ext cx="3053693" cy="1832215"/>
        </a:xfrm>
        <a:prstGeom prst="rect">
          <a:avLst/>
        </a:prstGeom>
        <a:solidFill>
          <a:schemeClr val="accent6">
            <a:lumMod val="20000"/>
            <a:lumOff val="8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lumMod val="75000"/>
                </a:schemeClr>
              </a:solidFill>
              <a:latin typeface="+mj-lt"/>
              <a:cs typeface="Calibri" panose="020F0502020204030204" pitchFamily="34" charset="0"/>
            </a:rPr>
            <a:t>Individual consultation meetings to check details and support individual questions and queries</a:t>
          </a:r>
          <a:endParaRPr lang="en-GB" sz="1800" kern="1200" dirty="0">
            <a:solidFill>
              <a:schemeClr val="accent6">
                <a:lumMod val="75000"/>
              </a:schemeClr>
            </a:solidFill>
            <a:latin typeface="+mj-lt"/>
            <a:cs typeface="Calibri" panose="020F0502020204030204" pitchFamily="34" charset="0"/>
          </a:endParaRPr>
        </a:p>
      </dsp:txBody>
      <dsp:txXfrm>
        <a:off x="7529164" y="481"/>
        <a:ext cx="3053693" cy="1832215"/>
      </dsp:txXfrm>
    </dsp:sp>
    <dsp:sp modelId="{F7FD37E9-2293-47F1-A4C6-F32ADEF5F09A}">
      <dsp:nvSpPr>
        <dsp:cNvPr id="0" name=""/>
        <dsp:cNvSpPr/>
      </dsp:nvSpPr>
      <dsp:spPr>
        <a:xfrm>
          <a:off x="3068973" y="3405435"/>
          <a:ext cx="671749" cy="91440"/>
        </a:xfrm>
        <a:custGeom>
          <a:avLst/>
          <a:gdLst/>
          <a:ahLst/>
          <a:cxnLst/>
          <a:rect l="0" t="0" r="0" b="0"/>
          <a:pathLst>
            <a:path>
              <a:moveTo>
                <a:pt x="0" y="45720"/>
              </a:moveTo>
              <a:lnTo>
                <a:pt x="671749" y="45720"/>
              </a:lnTo>
            </a:path>
          </a:pathLst>
        </a:custGeom>
        <a:noFill/>
        <a:ln w="19050" cap="flat" cmpd="sng" algn="ctr">
          <a:solidFill>
            <a:schemeClr val="tx2">
              <a:lumMod val="20000"/>
              <a:lumOff val="8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2"/>
            </a:solidFill>
            <a:latin typeface="+mj-lt"/>
          </a:endParaRPr>
        </a:p>
      </dsp:txBody>
      <dsp:txXfrm>
        <a:off x="3387289" y="3447643"/>
        <a:ext cx="35117" cy="7023"/>
      </dsp:txXfrm>
    </dsp:sp>
    <dsp:sp modelId="{5CFBA0C3-ED1B-4544-A0DE-DBE3E75642A8}">
      <dsp:nvSpPr>
        <dsp:cNvPr id="0" name=""/>
        <dsp:cNvSpPr/>
      </dsp:nvSpPr>
      <dsp:spPr>
        <a:xfrm>
          <a:off x="17079" y="2535047"/>
          <a:ext cx="3053693" cy="1832215"/>
        </a:xfrm>
        <a:prstGeom prst="rect">
          <a:avLst/>
        </a:prstGeom>
        <a:solidFill>
          <a:schemeClr val="accent2">
            <a:lumMod val="20000"/>
            <a:lumOff val="8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accent1">
                  <a:lumMod val="75000"/>
                </a:schemeClr>
              </a:solidFill>
              <a:latin typeface="+mj-lt"/>
              <a:cs typeface="Calibri" panose="020F0502020204030204" pitchFamily="34" charset="0"/>
            </a:rPr>
            <a:t>Completion of required forms and gathering of necessary documentation</a:t>
          </a:r>
          <a:endParaRPr lang="en-GB" sz="1800" b="0" i="0" kern="1200" dirty="0">
            <a:solidFill>
              <a:schemeClr val="accent1">
                <a:lumMod val="75000"/>
              </a:schemeClr>
            </a:solidFill>
            <a:latin typeface="+mj-lt"/>
            <a:cs typeface="Calibri" panose="020F0502020204030204" pitchFamily="34" charset="0"/>
          </a:endParaRPr>
        </a:p>
      </dsp:txBody>
      <dsp:txXfrm>
        <a:off x="17079" y="2535047"/>
        <a:ext cx="3053693" cy="1832215"/>
      </dsp:txXfrm>
    </dsp:sp>
    <dsp:sp modelId="{47F035FD-3A16-4D46-8C33-508E06BF0DFE}">
      <dsp:nvSpPr>
        <dsp:cNvPr id="0" name=""/>
        <dsp:cNvSpPr/>
      </dsp:nvSpPr>
      <dsp:spPr>
        <a:xfrm>
          <a:off x="6825015" y="3405435"/>
          <a:ext cx="671749" cy="91440"/>
        </a:xfrm>
        <a:custGeom>
          <a:avLst/>
          <a:gdLst/>
          <a:ahLst/>
          <a:cxnLst/>
          <a:rect l="0" t="0" r="0" b="0"/>
          <a:pathLst>
            <a:path>
              <a:moveTo>
                <a:pt x="0" y="45720"/>
              </a:moveTo>
              <a:lnTo>
                <a:pt x="671749" y="45720"/>
              </a:lnTo>
            </a:path>
          </a:pathLst>
        </a:custGeom>
        <a:noFill/>
        <a:ln w="19050" cap="flat" cmpd="sng" algn="ctr">
          <a:solidFill>
            <a:schemeClr val="tx2">
              <a:lumMod val="20000"/>
              <a:lumOff val="8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2"/>
            </a:solidFill>
            <a:latin typeface="+mj-lt"/>
          </a:endParaRPr>
        </a:p>
      </dsp:txBody>
      <dsp:txXfrm>
        <a:off x="7143331" y="3447643"/>
        <a:ext cx="35117" cy="7023"/>
      </dsp:txXfrm>
    </dsp:sp>
    <dsp:sp modelId="{28C0F47D-9FA9-491E-98CA-9FA0B7CF0482}">
      <dsp:nvSpPr>
        <dsp:cNvPr id="0" name=""/>
        <dsp:cNvSpPr/>
      </dsp:nvSpPr>
      <dsp:spPr>
        <a:xfrm>
          <a:off x="3773122" y="2535047"/>
          <a:ext cx="3053693" cy="1832215"/>
        </a:xfrm>
        <a:prstGeom prst="rect">
          <a:avLst/>
        </a:prstGeom>
        <a:solidFill>
          <a:schemeClr val="accent3">
            <a:lumMod val="20000"/>
            <a:lumOff val="8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3">
                  <a:lumMod val="75000"/>
                </a:schemeClr>
              </a:solidFill>
              <a:latin typeface="+mj-lt"/>
              <a:cs typeface="Calibri" panose="020F0502020204030204" pitchFamily="34" charset="0"/>
            </a:rPr>
            <a:t>Transfer date</a:t>
          </a:r>
          <a:endParaRPr lang="en-GB" sz="1800" kern="1200" dirty="0">
            <a:solidFill>
              <a:schemeClr val="accent3">
                <a:lumMod val="75000"/>
              </a:schemeClr>
            </a:solidFill>
            <a:latin typeface="+mj-lt"/>
            <a:cs typeface="Calibri" panose="020F0502020204030204" pitchFamily="34" charset="0"/>
          </a:endParaRPr>
        </a:p>
      </dsp:txBody>
      <dsp:txXfrm>
        <a:off x="3773122" y="2535047"/>
        <a:ext cx="3053693" cy="1832215"/>
      </dsp:txXfrm>
    </dsp:sp>
    <dsp:sp modelId="{847B1CF1-AEAF-4B70-8850-67510C9A4BAD}">
      <dsp:nvSpPr>
        <dsp:cNvPr id="0" name=""/>
        <dsp:cNvSpPr/>
      </dsp:nvSpPr>
      <dsp:spPr>
        <a:xfrm>
          <a:off x="7529164" y="2535047"/>
          <a:ext cx="3053693" cy="1832215"/>
        </a:xfrm>
        <a:prstGeom prst="rect">
          <a:avLst/>
        </a:prstGeom>
        <a:solidFill>
          <a:schemeClr val="accent1">
            <a:lumMod val="20000"/>
            <a:lumOff val="8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accent1">
                  <a:lumMod val="75000"/>
                </a:schemeClr>
              </a:solidFill>
              <a:latin typeface="+mj-lt"/>
              <a:cs typeface="Calibri" panose="020F0502020204030204" pitchFamily="34" charset="0"/>
            </a:rPr>
            <a:t>Welcome to </a:t>
          </a:r>
          <a:br>
            <a:rPr lang="en-US" sz="1800" b="0" i="0" kern="1200" dirty="0">
              <a:solidFill>
                <a:schemeClr val="accent1">
                  <a:lumMod val="75000"/>
                </a:schemeClr>
              </a:solidFill>
              <a:latin typeface="+mj-lt"/>
              <a:cs typeface="Calibri" panose="020F0502020204030204" pitchFamily="34" charset="0"/>
            </a:rPr>
          </a:br>
          <a:r>
            <a:rPr lang="en-US" sz="1800" b="0" i="0" kern="1200" dirty="0">
              <a:solidFill>
                <a:schemeClr val="accent1">
                  <a:lumMod val="75000"/>
                </a:schemeClr>
              </a:solidFill>
              <a:latin typeface="+mj-lt"/>
              <a:cs typeface="Calibri" panose="020F0502020204030204" pitchFamily="34" charset="0"/>
            </a:rPr>
            <a:t>EMED Group! </a:t>
          </a:r>
          <a:endParaRPr lang="en-GB" sz="1800" b="0" i="0" kern="1200" dirty="0">
            <a:solidFill>
              <a:schemeClr val="accent1">
                <a:lumMod val="75000"/>
              </a:schemeClr>
            </a:solidFill>
            <a:latin typeface="+mj-lt"/>
            <a:cs typeface="Calibri" panose="020F0502020204030204" pitchFamily="34" charset="0"/>
          </a:endParaRPr>
        </a:p>
      </dsp:txBody>
      <dsp:txXfrm>
        <a:off x="7529164" y="2535047"/>
        <a:ext cx="3053693" cy="18322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AC7B3-A974-4805-AF14-AFC1CFC1F8D7}"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1572E-6580-495F-9082-14BB0B848922}" type="slidenum">
              <a:rPr lang="en-GB" smtClean="0"/>
              <a:t>‹#›</a:t>
            </a:fld>
            <a:endParaRPr lang="en-GB"/>
          </a:p>
        </p:txBody>
      </p:sp>
    </p:spTree>
    <p:extLst>
      <p:ext uri="{BB962C8B-B14F-4D97-AF65-F5344CB8AC3E}">
        <p14:creationId xmlns:p14="http://schemas.microsoft.com/office/powerpoint/2010/main" val="268598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91572E-6580-495F-9082-14BB0B848922}" type="slidenum">
              <a:rPr lang="en-GB" smtClean="0"/>
              <a:t>16</a:t>
            </a:fld>
            <a:endParaRPr lang="en-GB"/>
          </a:p>
        </p:txBody>
      </p:sp>
    </p:spTree>
    <p:extLst>
      <p:ext uri="{BB962C8B-B14F-4D97-AF65-F5344CB8AC3E}">
        <p14:creationId xmlns:p14="http://schemas.microsoft.com/office/powerpoint/2010/main" val="21585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Life Assurance - From 1 June 2024, all employees will be provided with £5,000 death in service cover, which is paid to your nominated beneficiary(</a:t>
            </a:r>
            <a:r>
              <a:rPr lang="en-GB" err="1"/>
              <a:t>ies</a:t>
            </a:r>
            <a:r>
              <a:rPr lang="en-GB"/>
              <a:t>) upon death. </a:t>
            </a:r>
          </a:p>
          <a:p>
            <a:r>
              <a:rPr lang="en-GB"/>
              <a:t>• The benefit is paid to your beneficiary(</a:t>
            </a:r>
            <a:r>
              <a:rPr lang="en-GB" err="1"/>
              <a:t>ies</a:t>
            </a:r>
            <a:r>
              <a:rPr lang="en-GB"/>
              <a:t>) tax free and does not attract Inheritance Tax and will not form part of your Estate. • Anyone with historic Life Assurance cover will retain it at their current level. • No cost to you for the cover. </a:t>
            </a:r>
          </a:p>
          <a:p>
            <a:r>
              <a:rPr lang="en-GB"/>
              <a:t>What is Life Assurance and what cover is in place? • Cover will cease when you reach age 75, or you leave EMED. • You will not need to provide any medical evidence or fill out any forms. • There are no exclusions based upon the cause of death. • You will continue to be covered during periods of absence, once you are a member or the Scheme. • It is important to ensure you have an up-to-date Beneficiary Nomination in place. </a:t>
            </a:r>
          </a:p>
          <a:p>
            <a:r>
              <a:rPr lang="en-GB"/>
              <a:t>Health Cash Plan • Covers everyday healthcare costs such as Dental, Optical, Physio and Chiropractor. • Provided on a voluntary, self-funded basis with access to preferential rates. • Up to 4 children included for free on single cover. Partners can be added for an additional cost. • You will not need to provide medical evidence and pre-existing conditions are covered Health Cash Plan • Discounted gym membership available. • In addition to “traditional” therapies, such as Physiotherapy, Chiropractic Therapy, etc you can also claim for certain “alternative” wellbeing therapies such as Reflexology, Hypnotherapy and Indian Head Massage. • Allergy Testing can also be claimed for. </a:t>
            </a:r>
          </a:p>
          <a:p>
            <a:r>
              <a:rPr lang="en-GB"/>
              <a:t>Virtual GP • Remote Digital GP – 24/7 Private GP consultations by video call or over the telephone. Service provided by Health Hero. • Book appointments via the app or online with choice of appointment times and male/female doctors. • No cost to you for this service (excluding prescription charges).</a:t>
            </a:r>
          </a:p>
          <a:p>
            <a:r>
              <a:rPr lang="en-GB"/>
              <a:t>Service available to you, your partner and any dependent children in the same household. • Private Prescriptions available (you will need to pay the cost of the medication, not the ‘prescription </a:t>
            </a:r>
            <a:r>
              <a:rPr lang="en-GB" err="1"/>
              <a:t>nhs</a:t>
            </a:r>
            <a:r>
              <a:rPr lang="en-GB"/>
              <a:t> cost’</a:t>
            </a:r>
          </a:p>
          <a:p>
            <a:r>
              <a:rPr lang="en-GB"/>
              <a:t>Medical Second Opinion Service • Provides a supplementary expert opinion from a specialist in the relevant medical field. • Can provide peace of mind about a diagnosis and allows you to ask questions about any proposed treatment or discuss alternative treatment options. • Conditions such as Cancer, Heart/Coronary, Organ Failure, MS, Stroke included. To be eligible, the following must have taken place: - – All investigations with treating consultant have been completed and the results available. – The treating consultant has made a firm diagnosis or concluded that they are unable to explain the cause of the condition and has exhausted all available diagnostic tests. – You can gain access to the relevant medical records from the treating consultant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30F11-1805-4758-9CFF-F13B638A0C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13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CB30-C270-96C5-409F-37A9FDC4D91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750D019-00A7-F526-159C-098869F92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39EC93A-56F8-8A96-8B59-F8C35FF41B86}"/>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5" name="Footer Placeholder 4">
            <a:extLst>
              <a:ext uri="{FF2B5EF4-FFF2-40B4-BE49-F238E27FC236}">
                <a16:creationId xmlns:a16="http://schemas.microsoft.com/office/drawing/2014/main" id="{2010204E-B354-D0A9-0394-F3061417B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C241-81DA-B268-7349-214DBD9EB2B7}"/>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378212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4083-12D9-5A92-F347-BA0F33FB45C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10F2DE0-5C1F-1F12-BDD4-EE29057647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845D87-ADCD-2F07-4740-8EB9F33A346E}"/>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5" name="Footer Placeholder 4">
            <a:extLst>
              <a:ext uri="{FF2B5EF4-FFF2-40B4-BE49-F238E27FC236}">
                <a16:creationId xmlns:a16="http://schemas.microsoft.com/office/drawing/2014/main" id="{CC96063B-7CEA-C55E-BA17-CA7412DA8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312FB-DE61-E31E-E1A3-E49AFF1F41E5}"/>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195385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0C017-8BE8-5850-093F-61C46F4308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7A1081-6416-BBE1-4B45-1C9EF660B9D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50941E-BC29-ADD9-04EE-C6DA19ADEB3B}"/>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5" name="Footer Placeholder 4">
            <a:extLst>
              <a:ext uri="{FF2B5EF4-FFF2-40B4-BE49-F238E27FC236}">
                <a16:creationId xmlns:a16="http://schemas.microsoft.com/office/drawing/2014/main" id="{08E3693C-5676-315B-77B6-D6F853EB4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0D782-7B99-8DAC-83DD-EF9911524300}"/>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72453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Graphical user interface, application&#10;&#10;Description automatically generated with medium confidence">
            <a:extLst>
              <a:ext uri="{FF2B5EF4-FFF2-40B4-BE49-F238E27FC236}">
                <a16:creationId xmlns:a16="http://schemas.microsoft.com/office/drawing/2014/main" id="{0E8C0183-8C7A-47E9-0CF8-8D9E6989F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228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E63F8B2E-275E-F16C-7DBA-8FE4082F671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876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Patient Care">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5641BE57-A548-147A-FC48-C706B03A79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424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4E0E-0DB9-ECC3-0EC0-5FCB3736B7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501492-459C-28B2-7635-F881C65D9E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1E7E4F-842F-BFA0-B341-33CF54A5207F}"/>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5" name="Footer Placeholder 4">
            <a:extLst>
              <a:ext uri="{FF2B5EF4-FFF2-40B4-BE49-F238E27FC236}">
                <a16:creationId xmlns:a16="http://schemas.microsoft.com/office/drawing/2014/main" id="{B199AFF1-2332-C917-2FA1-997292B8F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463E6-D6C1-C288-6C32-A3E9019CE34E}"/>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156907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37F1-B01A-8EB2-8C6A-ED7F88D178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614F8D-2B24-ABF3-3BDC-2648CD0DF4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91BB3D5-128E-2A1E-7F36-4ABD572707D3}"/>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5" name="Footer Placeholder 4">
            <a:extLst>
              <a:ext uri="{FF2B5EF4-FFF2-40B4-BE49-F238E27FC236}">
                <a16:creationId xmlns:a16="http://schemas.microsoft.com/office/drawing/2014/main" id="{24F2EA91-D123-1CB0-0D93-C6BAA40CA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FC85D-86F5-013C-C457-69B725C1A66F}"/>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407086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6FF3-A6BB-7B75-CA84-41F15F507D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73B36F-19F5-D660-0F44-5B23B33D9CD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594E178-7516-5082-AFBC-8BFDDC624D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645358E-2E1D-C2FD-C46F-34EA4DA87898}"/>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6" name="Footer Placeholder 5">
            <a:extLst>
              <a:ext uri="{FF2B5EF4-FFF2-40B4-BE49-F238E27FC236}">
                <a16:creationId xmlns:a16="http://schemas.microsoft.com/office/drawing/2014/main" id="{6CAA4046-2B1F-6C9D-D494-53290B5AB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03C5E-DC9E-627B-8FD1-0F7335743C89}"/>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115110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3272-53C2-3C58-6412-B4F6E392D68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D8FACB-562D-8CB5-9B7C-F98219403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2D80CB-D9F8-4D11-E81A-2F145ED1E4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7B33D4C-FA33-D99C-0E26-50A0063EC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AC10AB-321F-2116-8AA8-F779E1CEBA3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5298580-D3B4-E7AF-D000-1EA53727E4DF}"/>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8" name="Footer Placeholder 7">
            <a:extLst>
              <a:ext uri="{FF2B5EF4-FFF2-40B4-BE49-F238E27FC236}">
                <a16:creationId xmlns:a16="http://schemas.microsoft.com/office/drawing/2014/main" id="{023D001C-BA1C-E5C9-46D5-6D896727B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F7D174-1214-6C3D-BDA1-366AB3024259}"/>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391111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D87B-7583-1BEB-38FA-0A0C4D3DAD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D3EA38D-E48F-56CA-CE05-8C153AA1AC0D}"/>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4" name="Footer Placeholder 3">
            <a:extLst>
              <a:ext uri="{FF2B5EF4-FFF2-40B4-BE49-F238E27FC236}">
                <a16:creationId xmlns:a16="http://schemas.microsoft.com/office/drawing/2014/main" id="{6274E20E-8270-BBDC-0C76-A8BE9B6BF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F7D23-5E39-9032-9655-051ECF998913}"/>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422203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3DFAB6-8927-2600-8F3C-D77CBE50EBB6}"/>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3" name="Footer Placeholder 2">
            <a:extLst>
              <a:ext uri="{FF2B5EF4-FFF2-40B4-BE49-F238E27FC236}">
                <a16:creationId xmlns:a16="http://schemas.microsoft.com/office/drawing/2014/main" id="{587DCEFC-7D03-7CCD-3EDB-5B03489E8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822792-A146-7B5E-BE10-2ECC83B90144}"/>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225038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4CC6-0F67-42CB-4D9B-D84453A44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82EED0E-ED12-79DE-4C46-2162FEE41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8A74777-34B5-E685-881E-5A9B0F4C2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B95169-D7EF-C2AD-AFAF-B4C305D88D16}"/>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6" name="Footer Placeholder 5">
            <a:extLst>
              <a:ext uri="{FF2B5EF4-FFF2-40B4-BE49-F238E27FC236}">
                <a16:creationId xmlns:a16="http://schemas.microsoft.com/office/drawing/2014/main" id="{FE493C80-1FC8-50CA-0728-ACFB38FF3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4EBA01-3FBB-4B2B-708D-C5E652869F49}"/>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99203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B5CB-398A-5C8A-1D5B-102618BA01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45CF7FE-6963-85EF-EB2F-61F28B931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2B7B9F-D9C3-22DA-C64A-BB64BA794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8DBAC5-53E3-7A99-2B33-22DFE27950C9}"/>
              </a:ext>
            </a:extLst>
          </p:cNvPr>
          <p:cNvSpPr>
            <a:spLocks noGrp="1"/>
          </p:cNvSpPr>
          <p:nvPr>
            <p:ph type="dt" sz="half" idx="10"/>
          </p:nvPr>
        </p:nvSpPr>
        <p:spPr/>
        <p:txBody>
          <a:bodyPr/>
          <a:lstStyle/>
          <a:p>
            <a:fld id="{73877343-C1E5-544E-8F04-3619155AE1C6}" type="datetimeFigureOut">
              <a:rPr lang="en-US" smtClean="0"/>
              <a:t>9/19/2024</a:t>
            </a:fld>
            <a:endParaRPr lang="en-US"/>
          </a:p>
        </p:txBody>
      </p:sp>
      <p:sp>
        <p:nvSpPr>
          <p:cNvPr id="6" name="Footer Placeholder 5">
            <a:extLst>
              <a:ext uri="{FF2B5EF4-FFF2-40B4-BE49-F238E27FC236}">
                <a16:creationId xmlns:a16="http://schemas.microsoft.com/office/drawing/2014/main" id="{6943BA4B-F2F3-6DDE-1B35-E09D72645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F4CCF-0D2E-C41A-BA2A-022BC6286064}"/>
              </a:ext>
            </a:extLst>
          </p:cNvPr>
          <p:cNvSpPr>
            <a:spLocks noGrp="1"/>
          </p:cNvSpPr>
          <p:nvPr>
            <p:ph type="sldNum" sz="quarter" idx="12"/>
          </p:nvPr>
        </p:nvSpPr>
        <p:spPr/>
        <p:txBody>
          <a:bodyPr/>
          <a:lstStyle/>
          <a:p>
            <a:fld id="{CE4F7D06-5056-AA4E-9C7E-7F8E5C7EE21E}" type="slidenum">
              <a:rPr lang="en-US" smtClean="0"/>
              <a:t>‹#›</a:t>
            </a:fld>
            <a:endParaRPr lang="en-US"/>
          </a:p>
        </p:txBody>
      </p:sp>
    </p:spTree>
    <p:extLst>
      <p:ext uri="{BB962C8B-B14F-4D97-AF65-F5344CB8AC3E}">
        <p14:creationId xmlns:p14="http://schemas.microsoft.com/office/powerpoint/2010/main" val="113552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5AF5C-8FC9-0407-3002-E13AD25DB1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15DC0F7-721C-EA3D-9E33-3F3C6D0D3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0BBC50-7837-073C-117D-989732833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77343-C1E5-544E-8F04-3619155AE1C6}" type="datetimeFigureOut">
              <a:rPr lang="en-US" smtClean="0"/>
              <a:t>9/19/2024</a:t>
            </a:fld>
            <a:endParaRPr lang="en-US"/>
          </a:p>
        </p:txBody>
      </p:sp>
      <p:sp>
        <p:nvSpPr>
          <p:cNvPr id="5" name="Footer Placeholder 4">
            <a:extLst>
              <a:ext uri="{FF2B5EF4-FFF2-40B4-BE49-F238E27FC236}">
                <a16:creationId xmlns:a16="http://schemas.microsoft.com/office/drawing/2014/main" id="{D30ECAC6-03AD-A66C-4354-7FA1B2CEF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EBAEFA-912E-D7C7-8D97-962E84FBC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4F7D06-5056-AA4E-9C7E-7F8E5C7EE21E}" type="slidenum">
              <a:rPr lang="en-US" smtClean="0"/>
              <a:t>‹#›</a:t>
            </a:fld>
            <a:endParaRPr lang="en-US"/>
          </a:p>
        </p:txBody>
      </p:sp>
    </p:spTree>
    <p:extLst>
      <p:ext uri="{BB962C8B-B14F-4D97-AF65-F5344CB8AC3E}">
        <p14:creationId xmlns:p14="http://schemas.microsoft.com/office/powerpoint/2010/main" val="12114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269347-3CFE-7A73-56EF-4D24EB89A9D4}"/>
              </a:ext>
            </a:extLst>
          </p:cNvPr>
          <p:cNvSpPr txBox="1">
            <a:spLocks/>
          </p:cNvSpPr>
          <p:nvPr/>
        </p:nvSpPr>
        <p:spPr>
          <a:xfrm>
            <a:off x="3716323" y="2684041"/>
            <a:ext cx="8065775" cy="830997"/>
          </a:xfrm>
          <a:prstGeom prst="rect">
            <a:avLst/>
          </a:prstGeom>
          <a:noFill/>
        </p:spPr>
        <p:txBody>
          <a:bodyPr wrap="square" rtlCol="0">
            <a:spAutoFit/>
          </a:bodyPr>
          <a:lstStyle/>
          <a:p>
            <a:pPr algn="r"/>
            <a:r>
              <a:rPr lang="en-GB" sz="4800" b="1" cap="all" dirty="0">
                <a:solidFill>
                  <a:schemeClr val="bg1"/>
                </a:solidFill>
              </a:rPr>
              <a:t>Welcome Presentation</a:t>
            </a:r>
          </a:p>
        </p:txBody>
      </p:sp>
      <p:sp>
        <p:nvSpPr>
          <p:cNvPr id="7" name="TextBox 6">
            <a:extLst>
              <a:ext uri="{FF2B5EF4-FFF2-40B4-BE49-F238E27FC236}">
                <a16:creationId xmlns:a16="http://schemas.microsoft.com/office/drawing/2014/main" id="{7725B925-D833-CAD6-1467-A305886F731E}"/>
              </a:ext>
            </a:extLst>
          </p:cNvPr>
          <p:cNvSpPr txBox="1">
            <a:spLocks/>
          </p:cNvSpPr>
          <p:nvPr/>
        </p:nvSpPr>
        <p:spPr>
          <a:xfrm>
            <a:off x="6096001" y="3429000"/>
            <a:ext cx="5602014" cy="369332"/>
          </a:xfrm>
          <a:prstGeom prst="rect">
            <a:avLst/>
          </a:prstGeom>
          <a:noFill/>
        </p:spPr>
        <p:txBody>
          <a:bodyPr wrap="square" rtlCol="0">
            <a:spAutoFit/>
          </a:bodyPr>
          <a:lstStyle/>
          <a:p>
            <a:pPr algn="r"/>
            <a:r>
              <a:rPr lang="en-GB" dirty="0">
                <a:solidFill>
                  <a:schemeClr val="bg1"/>
                </a:solidFill>
              </a:rPr>
              <a:t>BOB - SCAS</a:t>
            </a:r>
          </a:p>
        </p:txBody>
      </p:sp>
      <p:sp>
        <p:nvSpPr>
          <p:cNvPr id="8" name="TextBox 7">
            <a:extLst>
              <a:ext uri="{FF2B5EF4-FFF2-40B4-BE49-F238E27FC236}">
                <a16:creationId xmlns:a16="http://schemas.microsoft.com/office/drawing/2014/main" id="{E8D7CC73-4347-6EB4-2317-3DCFB5F8DA6C}"/>
              </a:ext>
            </a:extLst>
          </p:cNvPr>
          <p:cNvSpPr txBox="1">
            <a:spLocks/>
          </p:cNvSpPr>
          <p:nvPr/>
        </p:nvSpPr>
        <p:spPr>
          <a:xfrm>
            <a:off x="5150069" y="3833961"/>
            <a:ext cx="6632029" cy="307777"/>
          </a:xfrm>
          <a:prstGeom prst="rect">
            <a:avLst/>
          </a:prstGeom>
          <a:noFill/>
        </p:spPr>
        <p:txBody>
          <a:bodyPr wrap="square" rtlCol="0">
            <a:spAutoFit/>
          </a:bodyPr>
          <a:lstStyle/>
          <a:p>
            <a:pPr algn="r"/>
            <a:r>
              <a:rPr lang="en-GB" sz="1400" dirty="0">
                <a:solidFill>
                  <a:schemeClr val="accent2">
                    <a:lumMod val="40000"/>
                    <a:lumOff val="60000"/>
                  </a:schemeClr>
                </a:solidFill>
              </a:rPr>
              <a:t>Presentation prepared for SCAS by EMED Group 2024</a:t>
            </a:r>
          </a:p>
        </p:txBody>
      </p:sp>
    </p:spTree>
    <p:extLst>
      <p:ext uri="{BB962C8B-B14F-4D97-AF65-F5344CB8AC3E}">
        <p14:creationId xmlns:p14="http://schemas.microsoft.com/office/powerpoint/2010/main" val="408043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A44607-6F6C-42C9-2C9A-73F90E0CED08}"/>
              </a:ext>
            </a:extLst>
          </p:cNvPr>
          <p:cNvSpPr/>
          <p:nvPr/>
        </p:nvSpPr>
        <p:spPr>
          <a:xfrm>
            <a:off x="76200" y="5591175"/>
            <a:ext cx="8070436"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803AC5B-D9F1-84F9-6ABE-0FA6060BE69F}"/>
              </a:ext>
            </a:extLst>
          </p:cNvPr>
          <p:cNvSpPr txBox="1">
            <a:spLocks noGrp="1" noRot="1" noMove="1" noResize="1" noEditPoints="1" noAdjustHandles="1" noChangeArrowheads="1" noChangeShapeType="1"/>
          </p:cNvSpPr>
          <p:nvPr/>
        </p:nvSpPr>
        <p:spPr>
          <a:xfrm>
            <a:off x="333704" y="207470"/>
            <a:ext cx="8978463" cy="9171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900" b="1" cap="all" dirty="0">
                <a:solidFill>
                  <a:schemeClr val="accent2"/>
                </a:solidFill>
                <a:latin typeface="+mn-lt"/>
              </a:rPr>
              <a:t>NEW CONTRACT</a:t>
            </a:r>
            <a:endParaRPr lang="en-GB" sz="1900" b="1" cap="all" dirty="0">
              <a:solidFill>
                <a:srgbClr val="004077"/>
              </a:solidFill>
              <a:latin typeface="+mn-lt"/>
            </a:endParaRPr>
          </a:p>
          <a:p>
            <a:pPr>
              <a:lnSpc>
                <a:spcPct val="100000"/>
              </a:lnSpc>
            </a:pPr>
            <a:r>
              <a:rPr lang="en-GB" sz="3600" b="1" cap="all" dirty="0">
                <a:solidFill>
                  <a:srgbClr val="004077"/>
                </a:solidFill>
                <a:latin typeface="+mn-lt"/>
              </a:rPr>
              <a:t>Base Locations - BOB</a:t>
            </a:r>
            <a:endParaRPr lang="en-GB" sz="1200" b="1" cap="all" dirty="0">
              <a:solidFill>
                <a:srgbClr val="004077"/>
              </a:solidFill>
              <a:latin typeface="+mn-lt"/>
            </a:endParaRPr>
          </a:p>
        </p:txBody>
      </p:sp>
      <p:sp>
        <p:nvSpPr>
          <p:cNvPr id="3" name="Content Placeholder 2">
            <a:extLst>
              <a:ext uri="{FF2B5EF4-FFF2-40B4-BE49-F238E27FC236}">
                <a16:creationId xmlns:a16="http://schemas.microsoft.com/office/drawing/2014/main" id="{110E96DB-0B7E-4EAD-CEEC-47F11C0AF0D7}"/>
              </a:ext>
            </a:extLst>
          </p:cNvPr>
          <p:cNvSpPr txBox="1">
            <a:spLocks/>
          </p:cNvSpPr>
          <p:nvPr/>
        </p:nvSpPr>
        <p:spPr>
          <a:xfrm>
            <a:off x="333703" y="1366344"/>
            <a:ext cx="4463677" cy="4680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Clr>
                <a:schemeClr val="accent2"/>
              </a:buClr>
              <a:buNone/>
            </a:pPr>
            <a:r>
              <a:rPr lang="en-GB" sz="1800" dirty="0">
                <a:solidFill>
                  <a:srgbClr val="004077"/>
                </a:solidFill>
              </a:rPr>
              <a:t>We are looking to secure operational bases in the following areas:</a:t>
            </a:r>
          </a:p>
          <a:p>
            <a:pPr lvl="1">
              <a:lnSpc>
                <a:spcPct val="110000"/>
              </a:lnSpc>
              <a:spcBef>
                <a:spcPts val="0"/>
              </a:spcBef>
              <a:spcAft>
                <a:spcPts val="1200"/>
              </a:spcAft>
              <a:buClr>
                <a:schemeClr val="accent2"/>
              </a:buClr>
            </a:pPr>
            <a:r>
              <a:rPr lang="en-GB" sz="1800" b="1" dirty="0">
                <a:solidFill>
                  <a:srgbClr val="004077"/>
                </a:solidFill>
              </a:rPr>
              <a:t>Base 1 </a:t>
            </a:r>
            <a:r>
              <a:rPr lang="en-GB" sz="1800" dirty="0">
                <a:solidFill>
                  <a:srgbClr val="004077"/>
                </a:solidFill>
              </a:rPr>
              <a:t>–  Oxford</a:t>
            </a:r>
          </a:p>
          <a:p>
            <a:pPr lvl="1">
              <a:lnSpc>
                <a:spcPct val="110000"/>
              </a:lnSpc>
              <a:spcBef>
                <a:spcPts val="0"/>
              </a:spcBef>
              <a:spcAft>
                <a:spcPts val="1200"/>
              </a:spcAft>
              <a:buClr>
                <a:schemeClr val="accent2"/>
              </a:buClr>
            </a:pPr>
            <a:r>
              <a:rPr lang="en-GB" sz="1800" b="1" dirty="0">
                <a:solidFill>
                  <a:srgbClr val="004077"/>
                </a:solidFill>
              </a:rPr>
              <a:t>Base 2 </a:t>
            </a:r>
            <a:r>
              <a:rPr lang="en-GB" sz="1800" dirty="0">
                <a:solidFill>
                  <a:srgbClr val="004077"/>
                </a:solidFill>
              </a:rPr>
              <a:t>– Reading</a:t>
            </a:r>
          </a:p>
          <a:p>
            <a:pPr lvl="1">
              <a:lnSpc>
                <a:spcPct val="110000"/>
              </a:lnSpc>
              <a:spcBef>
                <a:spcPts val="0"/>
              </a:spcBef>
              <a:spcAft>
                <a:spcPts val="1200"/>
              </a:spcAft>
              <a:buClr>
                <a:schemeClr val="accent2"/>
              </a:buClr>
            </a:pPr>
            <a:r>
              <a:rPr lang="en-GB" sz="1800" b="1" dirty="0">
                <a:solidFill>
                  <a:srgbClr val="004077"/>
                </a:solidFill>
              </a:rPr>
              <a:t>Base 3 </a:t>
            </a:r>
            <a:r>
              <a:rPr lang="en-GB" sz="1800" dirty="0">
                <a:solidFill>
                  <a:srgbClr val="004077"/>
                </a:solidFill>
              </a:rPr>
              <a:t>– High Wycombe</a:t>
            </a:r>
          </a:p>
          <a:p>
            <a:pPr lvl="1">
              <a:lnSpc>
                <a:spcPct val="110000"/>
              </a:lnSpc>
              <a:spcBef>
                <a:spcPts val="0"/>
              </a:spcBef>
              <a:spcAft>
                <a:spcPts val="1200"/>
              </a:spcAft>
              <a:buClr>
                <a:schemeClr val="accent2"/>
              </a:buClr>
            </a:pPr>
            <a:r>
              <a:rPr lang="en-GB" sz="1800" b="1" dirty="0">
                <a:solidFill>
                  <a:srgbClr val="004077"/>
                </a:solidFill>
              </a:rPr>
              <a:t>Base 4 </a:t>
            </a:r>
            <a:r>
              <a:rPr lang="en-GB" sz="1800" dirty="0">
                <a:solidFill>
                  <a:srgbClr val="004077"/>
                </a:solidFill>
              </a:rPr>
              <a:t>– Camberley</a:t>
            </a:r>
          </a:p>
          <a:p>
            <a:pPr lvl="1">
              <a:lnSpc>
                <a:spcPct val="110000"/>
              </a:lnSpc>
              <a:spcBef>
                <a:spcPts val="0"/>
              </a:spcBef>
              <a:spcAft>
                <a:spcPts val="1200"/>
              </a:spcAft>
              <a:buClr>
                <a:schemeClr val="accent2"/>
              </a:buClr>
            </a:pPr>
            <a:r>
              <a:rPr lang="en-GB" sz="1800" b="1" dirty="0">
                <a:solidFill>
                  <a:srgbClr val="004077"/>
                </a:solidFill>
              </a:rPr>
              <a:t>Base 5 </a:t>
            </a:r>
            <a:r>
              <a:rPr lang="en-GB" sz="1800" dirty="0">
                <a:solidFill>
                  <a:srgbClr val="004077"/>
                </a:solidFill>
              </a:rPr>
              <a:t>– Aylesbury</a:t>
            </a:r>
          </a:p>
          <a:p>
            <a:pPr lvl="1">
              <a:lnSpc>
                <a:spcPct val="110000"/>
              </a:lnSpc>
              <a:spcBef>
                <a:spcPts val="0"/>
              </a:spcBef>
              <a:spcAft>
                <a:spcPts val="1200"/>
              </a:spcAft>
              <a:buClr>
                <a:schemeClr val="accent2"/>
              </a:buClr>
            </a:pPr>
            <a:r>
              <a:rPr lang="en-GB" sz="1800" b="1" dirty="0">
                <a:solidFill>
                  <a:srgbClr val="004077"/>
                </a:solidFill>
              </a:rPr>
              <a:t>Base 6</a:t>
            </a:r>
            <a:r>
              <a:rPr lang="en-GB" sz="1800" dirty="0">
                <a:solidFill>
                  <a:srgbClr val="004077"/>
                </a:solidFill>
              </a:rPr>
              <a:t> – Banbury </a:t>
            </a:r>
          </a:p>
          <a:p>
            <a:pPr marL="457200" lvl="1" indent="0">
              <a:lnSpc>
                <a:spcPct val="110000"/>
              </a:lnSpc>
              <a:spcBef>
                <a:spcPts val="0"/>
              </a:spcBef>
              <a:spcAft>
                <a:spcPts val="1200"/>
              </a:spcAft>
              <a:buClr>
                <a:schemeClr val="accent2"/>
              </a:buClr>
              <a:buNone/>
            </a:pPr>
            <a:br>
              <a:rPr lang="en-GB" sz="1400" i="1" dirty="0">
                <a:solidFill>
                  <a:srgbClr val="004077"/>
                </a:solidFill>
              </a:rPr>
            </a:br>
            <a:r>
              <a:rPr lang="en-GB" sz="1400" i="1" dirty="0">
                <a:solidFill>
                  <a:srgbClr val="004077"/>
                </a:solidFill>
              </a:rPr>
              <a:t>We are working with SCAS management to look at the possibility of utilising existing operational locations. These locations are subject to change.</a:t>
            </a:r>
          </a:p>
        </p:txBody>
      </p:sp>
      <p:cxnSp>
        <p:nvCxnSpPr>
          <p:cNvPr id="5" name="Straight Connector 4">
            <a:extLst>
              <a:ext uri="{FF2B5EF4-FFF2-40B4-BE49-F238E27FC236}">
                <a16:creationId xmlns:a16="http://schemas.microsoft.com/office/drawing/2014/main" id="{32E8DCDB-8BEE-73B9-30CA-53DA0D145427}"/>
              </a:ext>
            </a:extLst>
          </p:cNvPr>
          <p:cNvCxnSpPr>
            <a:cxnSpLocks/>
          </p:cNvCxnSpPr>
          <p:nvPr/>
        </p:nvCxnSpPr>
        <p:spPr>
          <a:xfrm>
            <a:off x="3048" y="1141381"/>
            <a:ext cx="1218895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C358A106-B37E-76D7-9717-87F3A942C6B3}"/>
              </a:ext>
            </a:extLst>
          </p:cNvPr>
          <p:cNvSpPr/>
          <p:nvPr/>
        </p:nvSpPr>
        <p:spPr>
          <a:xfrm rot="8100000">
            <a:off x="5576856" y="3714832"/>
            <a:ext cx="3798227" cy="2322924"/>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 name="Picture 6" descr="A person in a green uniform sitting in a car smiling&#10;&#10;Description automatically generated">
            <a:extLst>
              <a:ext uri="{FF2B5EF4-FFF2-40B4-BE49-F238E27FC236}">
                <a16:creationId xmlns:a16="http://schemas.microsoft.com/office/drawing/2014/main" id="{0A6CEB32-4FF2-CD4C-D5B5-4FF81D40F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29000"/>
            <a:ext cx="5401350" cy="3600000"/>
          </a:xfrm>
          <a:prstGeom prst="rect">
            <a:avLst/>
          </a:prstGeom>
        </p:spPr>
      </p:pic>
    </p:spTree>
    <p:extLst>
      <p:ext uri="{BB962C8B-B14F-4D97-AF65-F5344CB8AC3E}">
        <p14:creationId xmlns:p14="http://schemas.microsoft.com/office/powerpoint/2010/main" val="236591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AC5B-D9F1-84F9-6ABE-0FA6060BE69F}"/>
              </a:ext>
            </a:extLst>
          </p:cNvPr>
          <p:cNvSpPr txBox="1">
            <a:spLocks noGrp="1" noRot="1" noMove="1" noResize="1" noEditPoints="1" noAdjustHandles="1" noChangeArrowheads="1" noChangeShapeType="1"/>
          </p:cNvSpPr>
          <p:nvPr/>
        </p:nvSpPr>
        <p:spPr>
          <a:xfrm>
            <a:off x="333704" y="207470"/>
            <a:ext cx="8978463" cy="917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800" b="1" cap="all" dirty="0">
                <a:solidFill>
                  <a:schemeClr val="accent2"/>
                </a:solidFill>
                <a:latin typeface="+mn-lt"/>
              </a:rPr>
              <a:t>NEW CONTRACT </a:t>
            </a:r>
            <a:br>
              <a:rPr lang="en-GB" sz="3200" b="1" cap="all" dirty="0">
                <a:solidFill>
                  <a:srgbClr val="004077"/>
                </a:solidFill>
                <a:latin typeface="+mn-lt"/>
              </a:rPr>
            </a:br>
            <a:r>
              <a:rPr lang="en-GB" sz="3600" b="1" cap="all" dirty="0">
                <a:solidFill>
                  <a:srgbClr val="004077"/>
                </a:solidFill>
                <a:latin typeface="+mn-lt"/>
              </a:rPr>
              <a:t>Main Equipment</a:t>
            </a:r>
          </a:p>
        </p:txBody>
      </p:sp>
      <p:pic>
        <p:nvPicPr>
          <p:cNvPr id="1026" name="Picture 2" descr="Pegasus 2">
            <a:extLst>
              <a:ext uri="{FF2B5EF4-FFF2-40B4-BE49-F238E27FC236}">
                <a16:creationId xmlns:a16="http://schemas.microsoft.com/office/drawing/2014/main" id="{A4B18742-420B-F369-AB92-5933A93C5DB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6326" r="-7084"/>
          <a:stretch/>
        </p:blipFill>
        <p:spPr bwMode="auto">
          <a:xfrm>
            <a:off x="455083" y="2083275"/>
            <a:ext cx="252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gasus 1">
            <a:extLst>
              <a:ext uri="{FF2B5EF4-FFF2-40B4-BE49-F238E27FC236}">
                <a16:creationId xmlns:a16="http://schemas.microsoft.com/office/drawing/2014/main" id="{1227EA53-0497-9CC8-E777-68B8F50900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75694" y="2083275"/>
            <a:ext cx="252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rno Evacuation Chair Compact 1 Carry Chair">
            <a:extLst>
              <a:ext uri="{FF2B5EF4-FFF2-40B4-BE49-F238E27FC236}">
                <a16:creationId xmlns:a16="http://schemas.microsoft.com/office/drawing/2014/main" id="{76BA9288-4156-C071-B615-A8CD182E5A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16917" y="2083275"/>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4C6E77F3-FD81-9FB2-39C9-0B7120C93FE6}"/>
              </a:ext>
            </a:extLst>
          </p:cNvPr>
          <p:cNvSpPr txBox="1">
            <a:spLocks/>
          </p:cNvSpPr>
          <p:nvPr/>
        </p:nvSpPr>
        <p:spPr>
          <a:xfrm>
            <a:off x="3375694" y="4774725"/>
            <a:ext cx="2520001" cy="7402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Clr>
                <a:schemeClr val="accent2"/>
              </a:buClr>
              <a:buNone/>
            </a:pPr>
            <a:r>
              <a:rPr lang="en-GB" sz="1800" b="1" dirty="0" err="1">
                <a:solidFill>
                  <a:srgbClr val="004077"/>
                </a:solidFill>
              </a:rPr>
              <a:t>Megasus</a:t>
            </a:r>
            <a:r>
              <a:rPr lang="en-GB" sz="1800" b="1" dirty="0">
                <a:solidFill>
                  <a:srgbClr val="004077"/>
                </a:solidFill>
              </a:rPr>
              <a:t> </a:t>
            </a:r>
            <a:br>
              <a:rPr lang="en-GB" sz="1800" b="1" dirty="0">
                <a:solidFill>
                  <a:srgbClr val="004077"/>
                </a:solidFill>
              </a:rPr>
            </a:br>
            <a:r>
              <a:rPr lang="en-GB" sz="1800" b="1" dirty="0">
                <a:solidFill>
                  <a:srgbClr val="004077"/>
                </a:solidFill>
              </a:rPr>
              <a:t>Stretcher</a:t>
            </a:r>
          </a:p>
        </p:txBody>
      </p:sp>
      <p:sp>
        <p:nvSpPr>
          <p:cNvPr id="11" name="Content Placeholder 2">
            <a:extLst>
              <a:ext uri="{FF2B5EF4-FFF2-40B4-BE49-F238E27FC236}">
                <a16:creationId xmlns:a16="http://schemas.microsoft.com/office/drawing/2014/main" id="{E6C77183-454F-FC45-E6D0-7EE000297B4D}"/>
              </a:ext>
            </a:extLst>
          </p:cNvPr>
          <p:cNvSpPr txBox="1">
            <a:spLocks/>
          </p:cNvSpPr>
          <p:nvPr/>
        </p:nvSpPr>
        <p:spPr>
          <a:xfrm>
            <a:off x="455082" y="4774725"/>
            <a:ext cx="2520001" cy="7402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Clr>
                <a:schemeClr val="accent2"/>
              </a:buClr>
              <a:buNone/>
            </a:pPr>
            <a:r>
              <a:rPr lang="en-GB" sz="1800" b="1" dirty="0">
                <a:solidFill>
                  <a:srgbClr val="004077"/>
                </a:solidFill>
              </a:rPr>
              <a:t>Pegasus</a:t>
            </a:r>
            <a:br>
              <a:rPr lang="en-GB" sz="1800" b="1" dirty="0">
                <a:solidFill>
                  <a:srgbClr val="004077"/>
                </a:solidFill>
              </a:rPr>
            </a:br>
            <a:r>
              <a:rPr lang="en-GB" sz="1800" b="1" dirty="0">
                <a:solidFill>
                  <a:srgbClr val="004077"/>
                </a:solidFill>
              </a:rPr>
              <a:t>Stretcher</a:t>
            </a:r>
          </a:p>
        </p:txBody>
      </p:sp>
      <p:sp>
        <p:nvSpPr>
          <p:cNvPr id="12" name="Content Placeholder 2">
            <a:extLst>
              <a:ext uri="{FF2B5EF4-FFF2-40B4-BE49-F238E27FC236}">
                <a16:creationId xmlns:a16="http://schemas.microsoft.com/office/drawing/2014/main" id="{A48D5D84-1266-4EB1-AF9C-055A5806CC3F}"/>
              </a:ext>
            </a:extLst>
          </p:cNvPr>
          <p:cNvSpPr txBox="1">
            <a:spLocks/>
          </p:cNvSpPr>
          <p:nvPr/>
        </p:nvSpPr>
        <p:spPr>
          <a:xfrm>
            <a:off x="6296305" y="4774725"/>
            <a:ext cx="2520001" cy="7402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Clr>
                <a:schemeClr val="accent2"/>
              </a:buClr>
              <a:buNone/>
            </a:pPr>
            <a:r>
              <a:rPr lang="en-GB" sz="1800" b="1" dirty="0">
                <a:solidFill>
                  <a:srgbClr val="004077"/>
                </a:solidFill>
              </a:rPr>
              <a:t>Crew</a:t>
            </a:r>
            <a:br>
              <a:rPr lang="en-GB" sz="1800" b="1" dirty="0">
                <a:solidFill>
                  <a:srgbClr val="004077"/>
                </a:solidFill>
              </a:rPr>
            </a:br>
            <a:r>
              <a:rPr lang="en-GB" sz="1800" b="1" dirty="0">
                <a:solidFill>
                  <a:srgbClr val="004077"/>
                </a:solidFill>
              </a:rPr>
              <a:t>Wheelchair</a:t>
            </a:r>
          </a:p>
        </p:txBody>
      </p:sp>
      <p:sp>
        <p:nvSpPr>
          <p:cNvPr id="13" name="Content Placeholder 2">
            <a:extLst>
              <a:ext uri="{FF2B5EF4-FFF2-40B4-BE49-F238E27FC236}">
                <a16:creationId xmlns:a16="http://schemas.microsoft.com/office/drawing/2014/main" id="{831AA710-F0DA-56CB-688A-D5D31DF77851}"/>
              </a:ext>
            </a:extLst>
          </p:cNvPr>
          <p:cNvSpPr txBox="1">
            <a:spLocks/>
          </p:cNvSpPr>
          <p:nvPr/>
        </p:nvSpPr>
        <p:spPr>
          <a:xfrm>
            <a:off x="9216917" y="4774725"/>
            <a:ext cx="2520001" cy="7402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Clr>
                <a:schemeClr val="accent2"/>
              </a:buClr>
              <a:buNone/>
            </a:pPr>
            <a:r>
              <a:rPr lang="en-GB" sz="1800" b="1" dirty="0">
                <a:solidFill>
                  <a:srgbClr val="004077"/>
                </a:solidFill>
              </a:rPr>
              <a:t>Carry </a:t>
            </a:r>
            <a:br>
              <a:rPr lang="en-GB" sz="1800" b="1" dirty="0">
                <a:solidFill>
                  <a:srgbClr val="004077"/>
                </a:solidFill>
              </a:rPr>
            </a:br>
            <a:r>
              <a:rPr lang="en-GB" sz="1800" b="1" dirty="0">
                <a:solidFill>
                  <a:srgbClr val="004077"/>
                </a:solidFill>
              </a:rPr>
              <a:t>Chair</a:t>
            </a:r>
          </a:p>
        </p:txBody>
      </p:sp>
      <p:pic>
        <p:nvPicPr>
          <p:cNvPr id="3" name="Picture 2">
            <a:extLst>
              <a:ext uri="{FF2B5EF4-FFF2-40B4-BE49-F238E27FC236}">
                <a16:creationId xmlns:a16="http://schemas.microsoft.com/office/drawing/2014/main" id="{FF4C1B37-6C85-B996-44F1-F2200803DE22}"/>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23477" r="13769"/>
          <a:stretch/>
        </p:blipFill>
        <p:spPr bwMode="auto">
          <a:xfrm>
            <a:off x="6296306" y="2083274"/>
            <a:ext cx="252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66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7072F07-EF12-3A1B-3739-1FC117C8DC35}"/>
              </a:ext>
            </a:extLst>
          </p:cNvPr>
          <p:cNvSpPr/>
          <p:nvPr/>
        </p:nvSpPr>
        <p:spPr>
          <a:xfrm rot="18900000">
            <a:off x="7576204" y="4387041"/>
            <a:ext cx="3098824" cy="1895182"/>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1A464C-BDCC-0838-FFF8-0257C56FC167}"/>
              </a:ext>
            </a:extLst>
          </p:cNvPr>
          <p:cNvSpPr txBox="1">
            <a:spLocks/>
          </p:cNvSpPr>
          <p:nvPr/>
        </p:nvSpPr>
        <p:spPr>
          <a:xfrm>
            <a:off x="333704" y="312408"/>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800" b="1" dirty="0">
                <a:solidFill>
                  <a:schemeClr val="accent2"/>
                </a:solidFill>
                <a:latin typeface="+mn-lt"/>
              </a:rPr>
              <a:t>NEW CONTRACT  </a:t>
            </a:r>
          </a:p>
          <a:p>
            <a:pPr>
              <a:lnSpc>
                <a:spcPct val="100000"/>
              </a:lnSpc>
            </a:pPr>
            <a:r>
              <a:rPr lang="en-GB" sz="2800" b="1" cap="all" dirty="0">
                <a:solidFill>
                  <a:srgbClr val="004077"/>
                </a:solidFill>
                <a:latin typeface="+mn-lt"/>
              </a:rPr>
              <a:t>Operations and Call Centre - Ways of Working – Post Transfer </a:t>
            </a:r>
            <a:endParaRPr lang="en-GB" sz="2800" b="1" i="1" cap="all" dirty="0">
              <a:solidFill>
                <a:srgbClr val="004077"/>
              </a:solidFill>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333704" y="1366344"/>
            <a:ext cx="7610670" cy="4405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buClr>
            </a:pPr>
            <a:endParaRPr lang="en-GB" sz="1400" dirty="0">
              <a:solidFill>
                <a:srgbClr val="004077"/>
              </a:solidFill>
              <a:latin typeface="+mj-lt"/>
            </a:endParaRPr>
          </a:p>
        </p:txBody>
      </p:sp>
      <p:pic>
        <p:nvPicPr>
          <p:cNvPr id="8" name="Picture 7">
            <a:extLst>
              <a:ext uri="{FF2B5EF4-FFF2-40B4-BE49-F238E27FC236}">
                <a16:creationId xmlns:a16="http://schemas.microsoft.com/office/drawing/2014/main" id="{0880BE64-3952-A858-61C2-D836730E2F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99002" y="1366344"/>
            <a:ext cx="3119220" cy="4680000"/>
          </a:xfrm>
          <a:prstGeom prst="rect">
            <a:avLst/>
          </a:prstGeom>
        </p:spPr>
      </p:pic>
      <p:sp>
        <p:nvSpPr>
          <p:cNvPr id="5" name="TextBox 4">
            <a:extLst>
              <a:ext uri="{FF2B5EF4-FFF2-40B4-BE49-F238E27FC236}">
                <a16:creationId xmlns:a16="http://schemas.microsoft.com/office/drawing/2014/main" id="{947633D2-9D26-79F6-14C0-78ADB30E282D}"/>
              </a:ext>
            </a:extLst>
          </p:cNvPr>
          <p:cNvSpPr txBox="1"/>
          <p:nvPr/>
        </p:nvSpPr>
        <p:spPr>
          <a:xfrm>
            <a:off x="180753" y="1705451"/>
            <a:ext cx="7179215" cy="3831818"/>
          </a:xfrm>
          <a:prstGeom prst="rect">
            <a:avLst/>
          </a:prstGeom>
          <a:noFill/>
        </p:spPr>
        <p:txBody>
          <a:bodyPr wrap="square">
            <a:spAutoFit/>
          </a:bodyPr>
          <a:lstStyle/>
          <a:p>
            <a:pPr marL="285750" lvl="0" indent="-285750" algn="just">
              <a:spcAft>
                <a:spcPts val="1800"/>
              </a:spcAft>
              <a:buClr>
                <a:schemeClr val="accent2"/>
              </a:buClr>
              <a:buFont typeface="Arial" panose="020B0604020202020204" pitchFamily="34" charset="0"/>
              <a:buChar char="•"/>
            </a:pPr>
            <a:r>
              <a:rPr lang="en-GB" b="1" dirty="0" err="1">
                <a:solidFill>
                  <a:srgbClr val="002060"/>
                </a:solidFill>
                <a:effectLst/>
                <a:ea typeface="Arial" panose="020B0604020202020204" pitchFamily="34" charset="0"/>
                <a:cs typeface="Calibri" panose="020F0502020204030204" pitchFamily="34" charset="0"/>
              </a:rPr>
              <a:t>Timegate</a:t>
            </a:r>
            <a:r>
              <a:rPr lang="en-GB" b="1" dirty="0">
                <a:solidFill>
                  <a:srgbClr val="002060"/>
                </a:solidFill>
                <a:effectLst/>
                <a:ea typeface="Arial" panose="020B0604020202020204" pitchFamily="34" charset="0"/>
                <a:cs typeface="Calibri" panose="020F0502020204030204" pitchFamily="34" charset="0"/>
              </a:rPr>
              <a:t>,</a:t>
            </a:r>
            <a:r>
              <a:rPr lang="en-GB" dirty="0">
                <a:solidFill>
                  <a:srgbClr val="002060"/>
                </a:solidFill>
                <a:effectLst/>
                <a:ea typeface="Arial" panose="020B0604020202020204" pitchFamily="34" charset="0"/>
                <a:cs typeface="Calibri" panose="020F0502020204030204" pitchFamily="34" charset="0"/>
              </a:rPr>
              <a:t> which is a time and attendance system that we are currently implementing throughout the organisation so this will follow post transfer. </a:t>
            </a:r>
            <a:endParaRPr lang="en-GB" dirty="0">
              <a:solidFill>
                <a:srgbClr val="002060"/>
              </a:solidFill>
              <a:effectLst/>
              <a:ea typeface="Times New Roman" panose="02020603050405020304" pitchFamily="18" charset="0"/>
              <a:cs typeface="Times New Roman" panose="02020603050405020304" pitchFamily="18" charset="0"/>
            </a:endParaRPr>
          </a:p>
          <a:p>
            <a:pPr marL="285750" lvl="0" indent="-285750" algn="just">
              <a:spcAft>
                <a:spcPts val="1800"/>
              </a:spcAft>
              <a:buClr>
                <a:schemeClr val="accent2"/>
              </a:buClr>
              <a:buFont typeface="Arial" panose="020B0604020202020204" pitchFamily="34" charset="0"/>
              <a:buChar char="•"/>
            </a:pPr>
            <a:r>
              <a:rPr lang="en-GB" dirty="0">
                <a:solidFill>
                  <a:srgbClr val="002060"/>
                </a:solidFill>
                <a:effectLst/>
                <a:ea typeface="Arial" panose="020B0604020202020204" pitchFamily="34" charset="0"/>
                <a:cs typeface="Calibri" panose="020F0502020204030204" pitchFamily="34" charset="0"/>
              </a:rPr>
              <a:t>Training will be provided on our </a:t>
            </a:r>
            <a:r>
              <a:rPr lang="en-GB" b="1" dirty="0">
                <a:solidFill>
                  <a:srgbClr val="002060"/>
                </a:solidFill>
                <a:effectLst/>
                <a:ea typeface="Arial" panose="020B0604020202020204" pitchFamily="34" charset="0"/>
                <a:cs typeface="Calibri" panose="020F0502020204030204" pitchFamily="34" charset="0"/>
              </a:rPr>
              <a:t>Cleric</a:t>
            </a:r>
            <a:r>
              <a:rPr lang="en-GB" dirty="0">
                <a:solidFill>
                  <a:srgbClr val="002060"/>
                </a:solidFill>
                <a:effectLst/>
                <a:ea typeface="Arial" panose="020B0604020202020204" pitchFamily="34" charset="0"/>
                <a:cs typeface="Calibri" panose="020F0502020204030204" pitchFamily="34" charset="0"/>
              </a:rPr>
              <a:t> booking and </a:t>
            </a:r>
            <a:r>
              <a:rPr lang="en-GB" b="1" dirty="0" err="1">
                <a:solidFill>
                  <a:srgbClr val="002060"/>
                </a:solidFill>
                <a:effectLst/>
                <a:ea typeface="Arial" panose="020B0604020202020204" pitchFamily="34" charset="0"/>
                <a:cs typeface="Calibri" panose="020F0502020204030204" pitchFamily="34" charset="0"/>
              </a:rPr>
              <a:t>Daktela</a:t>
            </a:r>
            <a:r>
              <a:rPr lang="en-GB" b="1" dirty="0">
                <a:solidFill>
                  <a:srgbClr val="002060"/>
                </a:solidFill>
                <a:effectLst/>
                <a:ea typeface="Arial" panose="020B0604020202020204" pitchFamily="34" charset="0"/>
                <a:cs typeface="Calibri" panose="020F0502020204030204" pitchFamily="34" charset="0"/>
              </a:rPr>
              <a:t> </a:t>
            </a:r>
            <a:r>
              <a:rPr lang="en-GB" dirty="0">
                <a:solidFill>
                  <a:srgbClr val="002060"/>
                </a:solidFill>
                <a:effectLst/>
                <a:ea typeface="Arial" panose="020B0604020202020204" pitchFamily="34" charset="0"/>
                <a:cs typeface="Calibri" panose="020F0502020204030204" pitchFamily="34" charset="0"/>
              </a:rPr>
              <a:t>telephony system. </a:t>
            </a:r>
            <a:endParaRPr lang="en-GB" dirty="0">
              <a:solidFill>
                <a:srgbClr val="002060"/>
              </a:solidFill>
              <a:effectLst/>
              <a:ea typeface="Times New Roman" panose="02020603050405020304" pitchFamily="18" charset="0"/>
              <a:cs typeface="Times New Roman" panose="02020603050405020304" pitchFamily="18" charset="0"/>
            </a:endParaRPr>
          </a:p>
          <a:p>
            <a:pPr marL="285750" lvl="0" indent="-285750" algn="just">
              <a:spcAft>
                <a:spcPts val="1800"/>
              </a:spcAft>
              <a:buClr>
                <a:schemeClr val="accent2"/>
              </a:buClr>
              <a:buFont typeface="Arial" panose="020B0604020202020204" pitchFamily="34" charset="0"/>
              <a:buChar char="•"/>
            </a:pPr>
            <a:r>
              <a:rPr lang="en-GB" dirty="0">
                <a:solidFill>
                  <a:srgbClr val="002060"/>
                </a:solidFill>
                <a:ea typeface="Arial" panose="020B0604020202020204" pitchFamily="34" charset="0"/>
                <a:cs typeface="Calibri" panose="020F0502020204030204" pitchFamily="34" charset="0"/>
              </a:rPr>
              <a:t>M</a:t>
            </a:r>
            <a:r>
              <a:rPr lang="en-GB" dirty="0">
                <a:solidFill>
                  <a:srgbClr val="002060"/>
                </a:solidFill>
                <a:effectLst/>
                <a:ea typeface="Arial" panose="020B0604020202020204" pitchFamily="34" charset="0"/>
                <a:cs typeface="Calibri" panose="020F0502020204030204" pitchFamily="34" charset="0"/>
              </a:rPr>
              <a:t>obile phones/electronic data system </a:t>
            </a:r>
            <a:r>
              <a:rPr lang="en-GB" b="1" dirty="0">
                <a:solidFill>
                  <a:srgbClr val="002060"/>
                </a:solidFill>
                <a:effectLst/>
                <a:ea typeface="Arial" panose="020B0604020202020204" pitchFamily="34" charset="0"/>
                <a:cs typeface="Calibri" panose="020F0502020204030204" pitchFamily="34" charset="0"/>
              </a:rPr>
              <a:t>(PDA) </a:t>
            </a:r>
            <a:r>
              <a:rPr lang="en-GB" dirty="0">
                <a:solidFill>
                  <a:srgbClr val="002060"/>
                </a:solidFill>
                <a:effectLst/>
                <a:ea typeface="Arial" panose="020B0604020202020204" pitchFamily="34" charset="0"/>
                <a:cs typeface="Calibri" panose="020F0502020204030204" pitchFamily="34" charset="0"/>
              </a:rPr>
              <a:t>will be supplied.</a:t>
            </a:r>
            <a:endParaRPr lang="en-GB" dirty="0">
              <a:solidFill>
                <a:srgbClr val="002060"/>
              </a:solidFill>
              <a:effectLst/>
              <a:ea typeface="Times New Roman" panose="02020603050405020304" pitchFamily="18" charset="0"/>
              <a:cs typeface="Times New Roman" panose="02020603050405020304" pitchFamily="18" charset="0"/>
            </a:endParaRPr>
          </a:p>
          <a:p>
            <a:pPr marL="285750" lvl="0" indent="-285750" algn="just">
              <a:spcAft>
                <a:spcPts val="1800"/>
              </a:spcAft>
              <a:buClr>
                <a:schemeClr val="accent2"/>
              </a:buClr>
              <a:buFont typeface="Arial" panose="020B0604020202020204" pitchFamily="34" charset="0"/>
              <a:buChar char="•"/>
            </a:pPr>
            <a:r>
              <a:rPr lang="en-GB" dirty="0">
                <a:solidFill>
                  <a:srgbClr val="002060"/>
                </a:solidFill>
                <a:effectLst/>
                <a:ea typeface="Arial" panose="020B0604020202020204" pitchFamily="34" charset="0"/>
                <a:cs typeface="Calibri" panose="020F0502020204030204" pitchFamily="34" charset="0"/>
              </a:rPr>
              <a:t>Using vehicles that will consist of a mixture of HDU, stretcher, multi-seated, bariatric, wheelchair accessible vehicles and cars. Vehicle familiarisation will be carried out before the transfer.</a:t>
            </a:r>
          </a:p>
        </p:txBody>
      </p:sp>
    </p:spTree>
    <p:extLst>
      <p:ext uri="{BB962C8B-B14F-4D97-AF65-F5344CB8AC3E}">
        <p14:creationId xmlns:p14="http://schemas.microsoft.com/office/powerpoint/2010/main" val="19572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7072F07-EF12-3A1B-3739-1FC117C8DC35}"/>
              </a:ext>
            </a:extLst>
          </p:cNvPr>
          <p:cNvSpPr/>
          <p:nvPr/>
        </p:nvSpPr>
        <p:spPr>
          <a:xfrm rot="18900000">
            <a:off x="7576204" y="4387041"/>
            <a:ext cx="3098824" cy="1895182"/>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1A464C-BDCC-0838-FFF8-0257C56FC167}"/>
              </a:ext>
            </a:extLst>
          </p:cNvPr>
          <p:cNvSpPr txBox="1">
            <a:spLocks/>
          </p:cNvSpPr>
          <p:nvPr/>
        </p:nvSpPr>
        <p:spPr>
          <a:xfrm>
            <a:off x="333704" y="207470"/>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800" b="1" dirty="0">
                <a:solidFill>
                  <a:schemeClr val="accent2"/>
                </a:solidFill>
                <a:latin typeface="+mn-lt"/>
              </a:rPr>
              <a:t>NEW CONTRACT </a:t>
            </a:r>
          </a:p>
          <a:p>
            <a:pPr>
              <a:lnSpc>
                <a:spcPct val="100000"/>
              </a:lnSpc>
            </a:pPr>
            <a:r>
              <a:rPr lang="en-GB" sz="2800" b="1" cap="all" dirty="0">
                <a:solidFill>
                  <a:srgbClr val="004077"/>
                </a:solidFill>
                <a:latin typeface="+mn-lt"/>
              </a:rPr>
              <a:t>Operational Software Systems – Post Transfer</a:t>
            </a:r>
            <a:endParaRPr lang="en-GB" sz="2800" b="1" i="1" cap="all" dirty="0">
              <a:solidFill>
                <a:srgbClr val="004077"/>
              </a:solidFill>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333704" y="1366344"/>
            <a:ext cx="7610670" cy="4405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buClr>
            </a:pPr>
            <a:endParaRPr lang="en-GB" sz="1400" dirty="0">
              <a:solidFill>
                <a:srgbClr val="004077"/>
              </a:solidFill>
              <a:latin typeface="+mj-lt"/>
            </a:endParaRPr>
          </a:p>
        </p:txBody>
      </p:sp>
      <p:pic>
        <p:nvPicPr>
          <p:cNvPr id="8" name="Picture 7">
            <a:extLst>
              <a:ext uri="{FF2B5EF4-FFF2-40B4-BE49-F238E27FC236}">
                <a16:creationId xmlns:a16="http://schemas.microsoft.com/office/drawing/2014/main" id="{0880BE64-3952-A858-61C2-D836730E2F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 b="13"/>
          <a:stretch/>
        </p:blipFill>
        <p:spPr>
          <a:xfrm>
            <a:off x="8399002" y="1366929"/>
            <a:ext cx="3119220" cy="4678830"/>
          </a:xfrm>
          <a:prstGeom prst="rect">
            <a:avLst/>
          </a:prstGeom>
        </p:spPr>
      </p:pic>
      <p:sp>
        <p:nvSpPr>
          <p:cNvPr id="5" name="TextBox 4">
            <a:extLst>
              <a:ext uri="{FF2B5EF4-FFF2-40B4-BE49-F238E27FC236}">
                <a16:creationId xmlns:a16="http://schemas.microsoft.com/office/drawing/2014/main" id="{947633D2-9D26-79F6-14C0-78ADB30E282D}"/>
              </a:ext>
            </a:extLst>
          </p:cNvPr>
          <p:cNvSpPr txBox="1"/>
          <p:nvPr/>
        </p:nvSpPr>
        <p:spPr>
          <a:xfrm>
            <a:off x="180753" y="1366345"/>
            <a:ext cx="7591291" cy="4278094"/>
          </a:xfrm>
          <a:prstGeom prst="rect">
            <a:avLst/>
          </a:prstGeom>
          <a:noFill/>
        </p:spPr>
        <p:txBody>
          <a:bodyPr wrap="square">
            <a:spAutoFit/>
          </a:bodyPr>
          <a:lstStyle/>
          <a:p>
            <a:pPr marL="342900" lvl="0" indent="-342900" algn="just">
              <a:spcAft>
                <a:spcPts val="1200"/>
              </a:spcAft>
              <a:buClr>
                <a:schemeClr val="accent2"/>
              </a:buClr>
              <a:buFont typeface="Arial" panose="020B0604020202020204" pitchFamily="34" charset="0"/>
              <a:buChar char="•"/>
            </a:pPr>
            <a:r>
              <a:rPr lang="en-GB" sz="1200" b="1" dirty="0">
                <a:solidFill>
                  <a:srgbClr val="002060"/>
                </a:solidFill>
                <a:effectLst/>
                <a:ea typeface="Times New Roman" panose="02020603050405020304" pitchFamily="18" charset="0"/>
                <a:cs typeface="Times New Roman" panose="02020603050405020304" pitchFamily="18" charset="0"/>
              </a:rPr>
              <a:t>BambooHR: </a:t>
            </a:r>
            <a:r>
              <a:rPr lang="en-GB" sz="1200" dirty="0">
                <a:solidFill>
                  <a:srgbClr val="002060"/>
                </a:solidFill>
                <a:effectLst/>
                <a:ea typeface="Times New Roman" panose="02020603050405020304" pitchFamily="18" charset="0"/>
                <a:cs typeface="Times New Roman" panose="02020603050405020304" pitchFamily="18" charset="0"/>
              </a:rPr>
              <a:t>This is a cloud-based HR System, which holds all personnel, absenteeism, and training records. It also acts as a repository for business management system procedures, recruitment, onboarding and offboarding and is where all templates, forms and policies are located.</a:t>
            </a:r>
          </a:p>
          <a:p>
            <a:pPr marL="342900" lvl="0" indent="-342900" algn="just">
              <a:spcAft>
                <a:spcPts val="1200"/>
              </a:spcAft>
              <a:buClr>
                <a:schemeClr val="accent2"/>
              </a:buClr>
              <a:buFont typeface="Arial" panose="020B0604020202020204" pitchFamily="34" charset="0"/>
              <a:buChar char="•"/>
            </a:pPr>
            <a:r>
              <a:rPr lang="en-GB" sz="1200" b="1" dirty="0" err="1">
                <a:solidFill>
                  <a:srgbClr val="002060"/>
                </a:solidFill>
                <a:effectLst/>
                <a:ea typeface="Times New Roman" panose="02020603050405020304" pitchFamily="18" charset="0"/>
                <a:cs typeface="Times New Roman" panose="02020603050405020304" pitchFamily="18" charset="0"/>
              </a:rPr>
              <a:t>FleetCheck</a:t>
            </a:r>
            <a:r>
              <a:rPr lang="en-GB" sz="1200" b="1" dirty="0">
                <a:solidFill>
                  <a:srgbClr val="002060"/>
                </a:solidFill>
                <a:effectLst/>
                <a:ea typeface="Times New Roman" panose="02020603050405020304" pitchFamily="18" charset="0"/>
                <a:cs typeface="Times New Roman" panose="02020603050405020304" pitchFamily="18" charset="0"/>
              </a:rPr>
              <a:t>: </a:t>
            </a:r>
            <a:r>
              <a:rPr lang="en-GB" sz="1200" dirty="0">
                <a:solidFill>
                  <a:srgbClr val="002060"/>
                </a:solidFill>
                <a:effectLst/>
                <a:ea typeface="Times New Roman" panose="02020603050405020304" pitchFamily="18" charset="0"/>
                <a:cs typeface="Times New Roman" panose="02020603050405020304" pitchFamily="18" charset="0"/>
              </a:rPr>
              <a:t>This system is used to record and track all fleet related assets as well as record compliance, including servicing and MOTs.</a:t>
            </a:r>
          </a:p>
          <a:p>
            <a:pPr marL="342900" lvl="0" indent="-342900" algn="just">
              <a:spcAft>
                <a:spcPts val="1200"/>
              </a:spcAft>
              <a:buClr>
                <a:schemeClr val="accent2"/>
              </a:buClr>
              <a:buFont typeface="Arial" panose="020B0604020202020204" pitchFamily="34" charset="0"/>
              <a:buChar char="•"/>
            </a:pPr>
            <a:r>
              <a:rPr lang="en-GB" sz="1200" b="1" dirty="0">
                <a:solidFill>
                  <a:srgbClr val="002060"/>
                </a:solidFill>
                <a:effectLst/>
                <a:ea typeface="Times New Roman" panose="02020603050405020304" pitchFamily="18" charset="0"/>
                <a:cs typeface="Times New Roman" panose="02020603050405020304" pitchFamily="18" charset="0"/>
              </a:rPr>
              <a:t>Crystal Ball &amp; Lightfoot: </a:t>
            </a:r>
            <a:r>
              <a:rPr lang="en-GB" sz="1200" dirty="0">
                <a:solidFill>
                  <a:srgbClr val="002060"/>
                </a:solidFill>
                <a:effectLst/>
                <a:ea typeface="Times New Roman" panose="02020603050405020304" pitchFamily="18" charset="0"/>
                <a:cs typeface="Times New Roman" panose="02020603050405020304" pitchFamily="18" charset="0"/>
              </a:rPr>
              <a:t>Which is used to track vehicles and to aid incident management.</a:t>
            </a:r>
          </a:p>
          <a:p>
            <a:pPr marL="342900" lvl="0" indent="-342900" algn="just">
              <a:spcAft>
                <a:spcPts val="1200"/>
              </a:spcAft>
              <a:buClr>
                <a:schemeClr val="accent2"/>
              </a:buClr>
              <a:buFont typeface="Arial" panose="020B0604020202020204" pitchFamily="34" charset="0"/>
              <a:buChar char="•"/>
            </a:pPr>
            <a:r>
              <a:rPr lang="en-GB" sz="1200" b="1" dirty="0">
                <a:solidFill>
                  <a:srgbClr val="002060"/>
                </a:solidFill>
                <a:effectLst/>
                <a:ea typeface="Times New Roman" panose="02020603050405020304" pitchFamily="18" charset="0"/>
                <a:cs typeface="Times New Roman" panose="02020603050405020304" pitchFamily="18" charset="0"/>
              </a:rPr>
              <a:t>Radar Healthcare:</a:t>
            </a:r>
            <a:r>
              <a:rPr lang="en-GB" sz="1200" dirty="0">
                <a:solidFill>
                  <a:srgbClr val="002060"/>
                </a:solidFill>
                <a:effectLst/>
                <a:ea typeface="Times New Roman" panose="02020603050405020304" pitchFamily="18" charset="0"/>
                <a:cs typeface="Times New Roman" panose="02020603050405020304" pitchFamily="18" charset="0"/>
              </a:rPr>
              <a:t> Radar is our compliance database offering a single gateway solution for all compliance, incident management, complaints, and H&amp;S matters.</a:t>
            </a:r>
          </a:p>
          <a:p>
            <a:pPr marL="342900" lvl="0" indent="-342900" algn="just">
              <a:spcAft>
                <a:spcPts val="1200"/>
              </a:spcAft>
              <a:buClr>
                <a:schemeClr val="accent2"/>
              </a:buClr>
              <a:buFont typeface="Arial" panose="020B0604020202020204" pitchFamily="34" charset="0"/>
              <a:buChar char="•"/>
            </a:pPr>
            <a:r>
              <a:rPr lang="en-GB" sz="1200" b="1" dirty="0">
                <a:solidFill>
                  <a:srgbClr val="002060"/>
                </a:solidFill>
                <a:effectLst/>
                <a:ea typeface="Times New Roman" panose="02020603050405020304" pitchFamily="18" charset="0"/>
                <a:cs typeface="Times New Roman" panose="02020603050405020304" pitchFamily="18" charset="0"/>
              </a:rPr>
              <a:t>Office 365:</a:t>
            </a:r>
            <a:r>
              <a:rPr lang="en-GB" sz="1200" dirty="0">
                <a:solidFill>
                  <a:srgbClr val="002060"/>
                </a:solidFill>
                <a:effectLst/>
                <a:ea typeface="Times New Roman" panose="02020603050405020304" pitchFamily="18" charset="0"/>
                <a:cs typeface="Times New Roman" panose="02020603050405020304" pitchFamily="18" charset="0"/>
              </a:rPr>
              <a:t> This solution provides cloud-based solution to access files and software packages such as Word, Excel, SharePoint, and Teams.</a:t>
            </a:r>
          </a:p>
          <a:p>
            <a:pPr marL="342900" lvl="0" indent="-342900" algn="just">
              <a:spcAft>
                <a:spcPts val="1200"/>
              </a:spcAft>
              <a:buClr>
                <a:schemeClr val="accent2"/>
              </a:buClr>
              <a:buFont typeface="Arial" panose="020B0604020202020204" pitchFamily="34" charset="0"/>
              <a:buChar char="•"/>
            </a:pPr>
            <a:r>
              <a:rPr lang="en-GB" sz="1200" b="1" dirty="0">
                <a:solidFill>
                  <a:srgbClr val="002060"/>
                </a:solidFill>
                <a:effectLst/>
                <a:ea typeface="Times New Roman" panose="02020603050405020304" pitchFamily="18" charset="0"/>
                <a:cs typeface="Times New Roman" panose="02020603050405020304" pitchFamily="18" charset="0"/>
              </a:rPr>
              <a:t>SAGE:</a:t>
            </a:r>
            <a:r>
              <a:rPr lang="en-GB" sz="1200" dirty="0">
                <a:solidFill>
                  <a:srgbClr val="002060"/>
                </a:solidFill>
                <a:effectLst/>
                <a:ea typeface="Times New Roman" panose="02020603050405020304" pitchFamily="18" charset="0"/>
                <a:cs typeface="Times New Roman" panose="02020603050405020304" pitchFamily="18" charset="0"/>
              </a:rPr>
              <a:t> We use SAGE for our financial and payroll matters.</a:t>
            </a:r>
          </a:p>
          <a:p>
            <a:pPr marL="342900" lvl="0" indent="-342900" algn="just">
              <a:spcAft>
                <a:spcPts val="1200"/>
              </a:spcAft>
              <a:buClr>
                <a:schemeClr val="accent2"/>
              </a:buClr>
              <a:buFont typeface="Arial" panose="020B0604020202020204" pitchFamily="34" charset="0"/>
              <a:buChar char="•"/>
            </a:pPr>
            <a:r>
              <a:rPr lang="en-GB" sz="1200" b="1" dirty="0">
                <a:solidFill>
                  <a:srgbClr val="002060"/>
                </a:solidFill>
                <a:effectLst/>
                <a:ea typeface="Times New Roman" panose="02020603050405020304" pitchFamily="18" charset="0"/>
                <a:cs typeface="Times New Roman" panose="02020603050405020304" pitchFamily="18" charset="0"/>
              </a:rPr>
              <a:t>Licence Check: </a:t>
            </a:r>
            <a:r>
              <a:rPr lang="en-GB" sz="1200" dirty="0">
                <a:solidFill>
                  <a:srgbClr val="002060"/>
                </a:solidFill>
                <a:effectLst/>
                <a:ea typeface="Times New Roman" panose="02020603050405020304" pitchFamily="18" charset="0"/>
                <a:cs typeface="Times New Roman" panose="02020603050405020304" pitchFamily="18" charset="0"/>
              </a:rPr>
              <a:t>is the system that we use to ensure that all drivers have a clean driving licence, which is checked annually.</a:t>
            </a:r>
          </a:p>
          <a:p>
            <a:pPr marL="342900" lvl="0" indent="-342900" algn="just">
              <a:spcAft>
                <a:spcPts val="1200"/>
              </a:spcAft>
              <a:buClr>
                <a:schemeClr val="accent2"/>
              </a:buClr>
              <a:buFont typeface="Arial" panose="020B0604020202020204" pitchFamily="34" charset="0"/>
              <a:buChar char="•"/>
            </a:pPr>
            <a:r>
              <a:rPr lang="en-GB" sz="1200" b="1" dirty="0">
                <a:solidFill>
                  <a:srgbClr val="002060"/>
                </a:solidFill>
                <a:effectLst/>
                <a:ea typeface="Times New Roman" panose="02020603050405020304" pitchFamily="18" charset="0"/>
                <a:cs typeface="Times New Roman" panose="02020603050405020304" pitchFamily="18" charset="0"/>
              </a:rPr>
              <a:t>Cleric: </a:t>
            </a:r>
            <a:r>
              <a:rPr lang="en-GB" sz="1200" dirty="0">
                <a:solidFill>
                  <a:srgbClr val="002060"/>
                </a:solidFill>
                <a:effectLst/>
                <a:ea typeface="Times New Roman" panose="02020603050405020304" pitchFamily="18" charset="0"/>
                <a:cs typeface="Times New Roman" panose="02020603050405020304" pitchFamily="18" charset="0"/>
              </a:rPr>
              <a:t>Is used for our booking, control, and dispatch system</a:t>
            </a:r>
          </a:p>
          <a:p>
            <a:pPr marL="342900" lvl="0" indent="-342900" algn="just">
              <a:spcAft>
                <a:spcPts val="1200"/>
              </a:spcAft>
              <a:buClr>
                <a:schemeClr val="accent2"/>
              </a:buClr>
              <a:buFont typeface="Arial" panose="020B0604020202020204" pitchFamily="34" charset="0"/>
              <a:buChar char="•"/>
            </a:pPr>
            <a:r>
              <a:rPr lang="en-GB" sz="1200" b="1" dirty="0">
                <a:solidFill>
                  <a:srgbClr val="002060"/>
                </a:solidFill>
                <a:effectLst/>
                <a:ea typeface="Times New Roman" panose="02020603050405020304" pitchFamily="18" charset="0"/>
                <a:cs typeface="Times New Roman" panose="02020603050405020304" pitchFamily="18" charset="0"/>
              </a:rPr>
              <a:t>DBS (Reed Screening):</a:t>
            </a:r>
            <a:r>
              <a:rPr lang="en-GB" sz="1200" dirty="0">
                <a:solidFill>
                  <a:srgbClr val="002060"/>
                </a:solidFill>
                <a:effectLst/>
                <a:ea typeface="Times New Roman" panose="02020603050405020304" pitchFamily="18" charset="0"/>
                <a:cs typeface="Times New Roman" panose="02020603050405020304" pitchFamily="18" charset="0"/>
              </a:rPr>
              <a:t> Our DBS portal is used to update DBS details on a 3-yearly basis.</a:t>
            </a:r>
          </a:p>
        </p:txBody>
      </p:sp>
    </p:spTree>
    <p:extLst>
      <p:ext uri="{BB962C8B-B14F-4D97-AF65-F5344CB8AC3E}">
        <p14:creationId xmlns:p14="http://schemas.microsoft.com/office/powerpoint/2010/main" val="382051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7072F07-EF12-3A1B-3739-1FC117C8DC35}"/>
              </a:ext>
            </a:extLst>
          </p:cNvPr>
          <p:cNvSpPr/>
          <p:nvPr/>
        </p:nvSpPr>
        <p:spPr>
          <a:xfrm rot="18900000">
            <a:off x="7576204" y="4387041"/>
            <a:ext cx="3098824" cy="1895182"/>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1A464C-BDCC-0838-FFF8-0257C56FC167}"/>
              </a:ext>
            </a:extLst>
          </p:cNvPr>
          <p:cNvSpPr txBox="1">
            <a:spLocks/>
          </p:cNvSpPr>
          <p:nvPr/>
        </p:nvSpPr>
        <p:spPr>
          <a:xfrm>
            <a:off x="333704" y="207470"/>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dirty="0">
                <a:solidFill>
                  <a:srgbClr val="004077"/>
                </a:solidFill>
                <a:latin typeface="+mn-lt"/>
              </a:rPr>
              <a:t>TUPE – WHAT THIS MEANS FOR YOU</a:t>
            </a:r>
            <a:endParaRPr lang="en-GB" sz="3600" b="1" i="1" dirty="0">
              <a:solidFill>
                <a:srgbClr val="004077"/>
              </a:solidFill>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333704" y="1366344"/>
            <a:ext cx="7610670" cy="44052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chemeClr val="accent2"/>
              </a:buClr>
            </a:pPr>
            <a:r>
              <a:rPr lang="en-GB" sz="1600" dirty="0">
                <a:solidFill>
                  <a:srgbClr val="004077"/>
                </a:solidFill>
              </a:rPr>
              <a:t>TUPE stands for Transfer of Undertakings (Protection of Employment) (amendment) Regulations 2014. </a:t>
            </a:r>
          </a:p>
          <a:p>
            <a:pPr>
              <a:lnSpc>
                <a:spcPct val="110000"/>
              </a:lnSpc>
              <a:buClr>
                <a:schemeClr val="accent2"/>
              </a:buClr>
            </a:pPr>
            <a:r>
              <a:rPr lang="en-GB" sz="1600" dirty="0">
                <a:solidFill>
                  <a:srgbClr val="004077"/>
                </a:solidFill>
              </a:rPr>
              <a:t>TUPE legislation designed to </a:t>
            </a:r>
            <a:r>
              <a:rPr lang="en-GB" sz="1600" b="1" dirty="0">
                <a:solidFill>
                  <a:srgbClr val="004077"/>
                </a:solidFill>
              </a:rPr>
              <a:t>protect employees </a:t>
            </a:r>
            <a:r>
              <a:rPr lang="en-GB" sz="1600" dirty="0">
                <a:solidFill>
                  <a:srgbClr val="004077"/>
                </a:solidFill>
              </a:rPr>
              <a:t>who are affected by a transfer of a contract or business from one employer to another. </a:t>
            </a:r>
          </a:p>
          <a:p>
            <a:pPr>
              <a:lnSpc>
                <a:spcPct val="110000"/>
              </a:lnSpc>
              <a:buClr>
                <a:schemeClr val="accent2"/>
              </a:buClr>
            </a:pPr>
            <a:r>
              <a:rPr lang="en-GB" sz="1600" dirty="0">
                <a:solidFill>
                  <a:srgbClr val="004077"/>
                </a:solidFill>
              </a:rPr>
              <a:t>Current main terms and conditions transfer with you</a:t>
            </a:r>
          </a:p>
          <a:p>
            <a:pPr>
              <a:lnSpc>
                <a:spcPct val="110000"/>
              </a:lnSpc>
              <a:buClr>
                <a:schemeClr val="accent2"/>
              </a:buClr>
            </a:pPr>
            <a:r>
              <a:rPr lang="en-GB" sz="1600" dirty="0">
                <a:solidFill>
                  <a:srgbClr val="004077"/>
                </a:solidFill>
              </a:rPr>
              <a:t>From a day-to-day job perspective, it’s </a:t>
            </a:r>
            <a:r>
              <a:rPr lang="en-GB" sz="1600" b="1" dirty="0">
                <a:solidFill>
                  <a:srgbClr val="004077"/>
                </a:solidFill>
              </a:rPr>
              <a:t>likely that very little</a:t>
            </a:r>
            <a:r>
              <a:rPr lang="en-GB" sz="1600" dirty="0">
                <a:solidFill>
                  <a:srgbClr val="004077"/>
                </a:solidFill>
              </a:rPr>
              <a:t> will change. </a:t>
            </a:r>
          </a:p>
          <a:p>
            <a:pPr>
              <a:lnSpc>
                <a:spcPct val="110000"/>
              </a:lnSpc>
              <a:buClr>
                <a:schemeClr val="accent2"/>
              </a:buClr>
            </a:pPr>
            <a:r>
              <a:rPr lang="en-GB" sz="1600" dirty="0">
                <a:solidFill>
                  <a:srgbClr val="004077"/>
                </a:solidFill>
              </a:rPr>
              <a:t>We may need to bring in </a:t>
            </a:r>
            <a:r>
              <a:rPr lang="en-GB" sz="1600" b="1" dirty="0">
                <a:solidFill>
                  <a:srgbClr val="004077"/>
                </a:solidFill>
              </a:rPr>
              <a:t>new equipment, systems </a:t>
            </a:r>
            <a:r>
              <a:rPr lang="en-GB" sz="1600" dirty="0">
                <a:solidFill>
                  <a:srgbClr val="004077"/>
                </a:solidFill>
              </a:rPr>
              <a:t>or </a:t>
            </a:r>
            <a:r>
              <a:rPr lang="en-GB" sz="1600" b="1" dirty="0">
                <a:solidFill>
                  <a:srgbClr val="004077"/>
                </a:solidFill>
              </a:rPr>
              <a:t>ways of working </a:t>
            </a:r>
            <a:r>
              <a:rPr lang="en-GB" sz="1600" dirty="0">
                <a:solidFill>
                  <a:srgbClr val="004077"/>
                </a:solidFill>
              </a:rPr>
              <a:t>that may improve the way that we work. It may also be necessary to align certain things, such as the </a:t>
            </a:r>
            <a:r>
              <a:rPr lang="en-GB" sz="1600" b="1" dirty="0">
                <a:solidFill>
                  <a:srgbClr val="004077"/>
                </a:solidFill>
              </a:rPr>
              <a:t>annual leave </a:t>
            </a:r>
            <a:r>
              <a:rPr lang="en-GB" sz="1600" dirty="0">
                <a:solidFill>
                  <a:srgbClr val="004077"/>
                </a:solidFill>
              </a:rPr>
              <a:t>year and </a:t>
            </a:r>
            <a:r>
              <a:rPr lang="en-GB" sz="1600" b="1" dirty="0">
                <a:solidFill>
                  <a:srgbClr val="004077"/>
                </a:solidFill>
              </a:rPr>
              <a:t>pay dates</a:t>
            </a:r>
            <a:r>
              <a:rPr lang="en-GB" sz="1600" dirty="0">
                <a:solidFill>
                  <a:srgbClr val="004077"/>
                </a:solidFill>
              </a:rPr>
              <a:t>. </a:t>
            </a:r>
          </a:p>
          <a:p>
            <a:pPr>
              <a:lnSpc>
                <a:spcPct val="110000"/>
              </a:lnSpc>
              <a:buClr>
                <a:schemeClr val="accent2"/>
              </a:buClr>
            </a:pPr>
            <a:r>
              <a:rPr lang="en-GB" sz="1600" dirty="0">
                <a:solidFill>
                  <a:srgbClr val="004077"/>
                </a:solidFill>
              </a:rPr>
              <a:t>Subject to any </a:t>
            </a:r>
            <a:r>
              <a:rPr lang="en-GB" sz="1600" b="1" dirty="0">
                <a:solidFill>
                  <a:srgbClr val="004077"/>
                </a:solidFill>
              </a:rPr>
              <a:t>necessary changes or ‘measures’</a:t>
            </a:r>
            <a:r>
              <a:rPr lang="en-GB" sz="1600" dirty="0">
                <a:solidFill>
                  <a:srgbClr val="004077"/>
                </a:solidFill>
              </a:rPr>
              <a:t>, your existing terms and conditions of employment will transfer with you to EMED Group.</a:t>
            </a:r>
          </a:p>
          <a:p>
            <a:pPr>
              <a:lnSpc>
                <a:spcPct val="110000"/>
              </a:lnSpc>
              <a:buClr>
                <a:schemeClr val="accent2"/>
              </a:buClr>
            </a:pPr>
            <a:r>
              <a:rPr lang="en-GB" sz="1600" dirty="0">
                <a:solidFill>
                  <a:srgbClr val="004077"/>
                </a:solidFill>
              </a:rPr>
              <a:t>Sometimes not always possible to replicate exactly one or more of your terms, even with the same provider. In these cases, we will inform you and discuss with you how we may provide comparable alternatives. </a:t>
            </a:r>
          </a:p>
        </p:txBody>
      </p:sp>
      <p:pic>
        <p:nvPicPr>
          <p:cNvPr id="5" name="Picture 4" descr="A person holding a stretcher&#10;&#10;Description automatically generated">
            <a:extLst>
              <a:ext uri="{FF2B5EF4-FFF2-40B4-BE49-F238E27FC236}">
                <a16:creationId xmlns:a16="http://schemas.microsoft.com/office/drawing/2014/main" id="{1AB28A50-543B-C965-2C5C-37700BC86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6662" y="1366344"/>
            <a:ext cx="3121560" cy="4680000"/>
          </a:xfrm>
          <a:prstGeom prst="rect">
            <a:avLst/>
          </a:prstGeom>
        </p:spPr>
      </p:pic>
    </p:spTree>
    <p:extLst>
      <p:ext uri="{BB962C8B-B14F-4D97-AF65-F5344CB8AC3E}">
        <p14:creationId xmlns:p14="http://schemas.microsoft.com/office/powerpoint/2010/main" val="36846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7072F07-EF12-3A1B-3739-1FC117C8DC35}"/>
              </a:ext>
            </a:extLst>
          </p:cNvPr>
          <p:cNvSpPr/>
          <p:nvPr/>
        </p:nvSpPr>
        <p:spPr>
          <a:xfrm rot="18900000">
            <a:off x="7576204" y="4387041"/>
            <a:ext cx="3098824" cy="1895182"/>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1A464C-BDCC-0838-FFF8-0257C56FC167}"/>
              </a:ext>
            </a:extLst>
          </p:cNvPr>
          <p:cNvSpPr txBox="1">
            <a:spLocks/>
          </p:cNvSpPr>
          <p:nvPr/>
        </p:nvSpPr>
        <p:spPr>
          <a:xfrm>
            <a:off x="333704" y="207470"/>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b="1" cap="all" dirty="0">
                <a:solidFill>
                  <a:srgbClr val="004077"/>
                </a:solidFill>
                <a:latin typeface="+mn-lt"/>
              </a:rPr>
              <a:t>TUPE – What this means to you (Cont.)</a:t>
            </a:r>
            <a:endParaRPr lang="en-GB" sz="3200" b="1" i="1" cap="all" dirty="0">
              <a:solidFill>
                <a:srgbClr val="004077"/>
              </a:solidFill>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333704" y="1366344"/>
            <a:ext cx="7610670" cy="4405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buClr>
            </a:pPr>
            <a:r>
              <a:rPr lang="en-GB" sz="1200" b="1" dirty="0">
                <a:solidFill>
                  <a:srgbClr val="002060"/>
                </a:solidFill>
                <a:latin typeface="+mj-lt"/>
                <a:cs typeface="Calibri" panose="020F0502020204030204" pitchFamily="34" charset="0"/>
              </a:rPr>
              <a:t>PENSIONS</a:t>
            </a: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Where applicable, an application to </a:t>
            </a:r>
            <a:r>
              <a:rPr lang="en-GB" sz="1200" b="1" dirty="0">
                <a:solidFill>
                  <a:srgbClr val="002060"/>
                </a:solidFill>
                <a:latin typeface="+mj-lt"/>
                <a:cs typeface="Calibri" panose="020F0502020204030204" pitchFamily="34" charset="0"/>
              </a:rPr>
              <a:t>NHS Pensions </a:t>
            </a:r>
            <a:r>
              <a:rPr lang="en-GB" sz="1200" dirty="0">
                <a:solidFill>
                  <a:srgbClr val="002060"/>
                </a:solidFill>
                <a:latin typeface="+mj-lt"/>
                <a:cs typeface="Calibri" panose="020F0502020204030204" pitchFamily="34" charset="0"/>
              </a:rPr>
              <a:t>will be made as part of the transfer process.  NHS Pensions will confirm if you are eligible to remain in the NHS Pensions.  </a:t>
            </a: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If our application not successful, placed into a d</a:t>
            </a:r>
            <a:r>
              <a:rPr lang="en-GB" sz="1200" dirty="0">
                <a:solidFill>
                  <a:srgbClr val="002060"/>
                </a:solidFill>
                <a:effectLst/>
                <a:latin typeface="+mj-lt"/>
                <a:ea typeface="Calibri" panose="020F0502020204030204" pitchFamily="34" charset="0"/>
                <a:cs typeface="Calibri" panose="020F0502020204030204" pitchFamily="34" charset="0"/>
              </a:rPr>
              <a:t>efined Contribution scheme with matching contribution rates up to a maximum of 6%. </a:t>
            </a:r>
            <a:r>
              <a:rPr lang="en-GB" sz="1200" dirty="0" err="1">
                <a:solidFill>
                  <a:srgbClr val="002060"/>
                </a:solidFill>
                <a:effectLst/>
                <a:latin typeface="+mj-lt"/>
                <a:ea typeface="Calibri" panose="020F0502020204030204" pitchFamily="34" charset="0"/>
                <a:cs typeface="Calibri" panose="020F0502020204030204" pitchFamily="34" charset="0"/>
              </a:rPr>
              <a:t>Eg</a:t>
            </a:r>
            <a:r>
              <a:rPr lang="en-GB" sz="1200" dirty="0">
                <a:solidFill>
                  <a:srgbClr val="002060"/>
                </a:solidFill>
                <a:effectLst/>
                <a:latin typeface="+mj-lt"/>
                <a:ea typeface="Calibri" panose="020F0502020204030204" pitchFamily="34" charset="0"/>
                <a:cs typeface="Calibri" panose="020F0502020204030204" pitchFamily="34" charset="0"/>
              </a:rPr>
              <a:t> current employee % is 6% we will match 6%. (All in line with Pension Fair Deal Guidance)</a:t>
            </a: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For anybody not in the NHS pensions you will be auto enrolled into our </a:t>
            </a:r>
            <a:r>
              <a:rPr lang="en-GB" sz="1200" b="1" dirty="0">
                <a:solidFill>
                  <a:srgbClr val="002060"/>
                </a:solidFill>
                <a:latin typeface="+mj-lt"/>
                <a:cs typeface="Calibri" panose="020F0502020204030204" pitchFamily="34" charset="0"/>
              </a:rPr>
              <a:t>NEST Pension </a:t>
            </a:r>
            <a:r>
              <a:rPr lang="en-GB" sz="1200" dirty="0">
                <a:solidFill>
                  <a:srgbClr val="002060"/>
                </a:solidFill>
                <a:latin typeface="+mj-lt"/>
                <a:cs typeface="Calibri" panose="020F0502020204030204" pitchFamily="34" charset="0"/>
              </a:rPr>
              <a:t>benefit scheme.</a:t>
            </a:r>
          </a:p>
          <a:p>
            <a:pPr marL="457200" lvl="1" indent="0">
              <a:lnSpc>
                <a:spcPct val="100000"/>
              </a:lnSpc>
              <a:spcBef>
                <a:spcPts val="0"/>
              </a:spcBef>
              <a:spcAft>
                <a:spcPts val="600"/>
              </a:spcAft>
              <a:buClr>
                <a:schemeClr val="accent2"/>
              </a:buClr>
              <a:buNone/>
            </a:pPr>
            <a:endParaRPr lang="en-GB" sz="1200" dirty="0">
              <a:solidFill>
                <a:srgbClr val="002060"/>
              </a:solidFill>
              <a:latin typeface="+mj-lt"/>
              <a:cs typeface="Calibri" panose="020F0502020204030204" pitchFamily="34" charset="0"/>
            </a:endParaRPr>
          </a:p>
          <a:p>
            <a:pPr>
              <a:lnSpc>
                <a:spcPct val="100000"/>
              </a:lnSpc>
              <a:spcBef>
                <a:spcPts val="0"/>
              </a:spcBef>
              <a:spcAft>
                <a:spcPts val="600"/>
              </a:spcAft>
              <a:buClr>
                <a:schemeClr val="accent2"/>
              </a:buClr>
            </a:pPr>
            <a:r>
              <a:rPr lang="en-GB" sz="1200" b="1" dirty="0">
                <a:solidFill>
                  <a:srgbClr val="002060"/>
                </a:solidFill>
                <a:latin typeface="+mj-lt"/>
                <a:cs typeface="Calibri" panose="020F0502020204030204" pitchFamily="34" charset="0"/>
              </a:rPr>
              <a:t>EMED will propose some Intended Measures of Change from Date of Transfer – </a:t>
            </a:r>
            <a:r>
              <a:rPr lang="en-GB" sz="1200" b="1" dirty="0" err="1">
                <a:solidFill>
                  <a:srgbClr val="002060"/>
                </a:solidFill>
                <a:latin typeface="+mj-lt"/>
                <a:cs typeface="Calibri" panose="020F0502020204030204" pitchFamily="34" charset="0"/>
              </a:rPr>
              <a:t>Eg’s</a:t>
            </a:r>
            <a:endParaRPr lang="en-GB" sz="1200" b="1" dirty="0">
              <a:solidFill>
                <a:srgbClr val="002060"/>
              </a:solidFill>
              <a:latin typeface="+mj-lt"/>
              <a:cs typeface="Calibri" panose="020F0502020204030204" pitchFamily="34" charset="0"/>
            </a:endParaRP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Our pay date will be last working day of each month.</a:t>
            </a: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Our Annual leave year is April to March.</a:t>
            </a: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Base locations  &amp; uniform will change.</a:t>
            </a: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Our Polices &amp; Procedures will apply from date of transfer unless contractual under Agenda for Change.</a:t>
            </a: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Any annual pay reviews will take place in April each year.</a:t>
            </a:r>
          </a:p>
          <a:p>
            <a:pPr lvl="1">
              <a:lnSpc>
                <a:spcPct val="100000"/>
              </a:lnSpc>
              <a:spcBef>
                <a:spcPts val="0"/>
              </a:spcBef>
              <a:spcAft>
                <a:spcPts val="600"/>
              </a:spcAft>
              <a:buClr>
                <a:schemeClr val="accent2"/>
              </a:buClr>
            </a:pPr>
            <a:r>
              <a:rPr lang="en-GB" sz="1200" dirty="0">
                <a:solidFill>
                  <a:srgbClr val="002060"/>
                </a:solidFill>
                <a:latin typeface="+mj-lt"/>
                <a:cs typeface="Calibri" panose="020F0502020204030204" pitchFamily="34" charset="0"/>
              </a:rPr>
              <a:t>Our equipment including fleet vehicles will be in place from date of transfer.</a:t>
            </a:r>
          </a:p>
        </p:txBody>
      </p:sp>
      <p:pic>
        <p:nvPicPr>
          <p:cNvPr id="8" name="Picture 7">
            <a:extLst>
              <a:ext uri="{FF2B5EF4-FFF2-40B4-BE49-F238E27FC236}">
                <a16:creationId xmlns:a16="http://schemas.microsoft.com/office/drawing/2014/main" id="{0880BE64-3952-A858-61C2-D836730E2F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99002" y="1366344"/>
            <a:ext cx="3119220" cy="4680000"/>
          </a:xfrm>
          <a:prstGeom prst="rect">
            <a:avLst/>
          </a:prstGeom>
        </p:spPr>
      </p:pic>
    </p:spTree>
    <p:extLst>
      <p:ext uri="{BB962C8B-B14F-4D97-AF65-F5344CB8AC3E}">
        <p14:creationId xmlns:p14="http://schemas.microsoft.com/office/powerpoint/2010/main" val="133923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9C529-1AF1-7D57-70F7-F1D263F1397E}"/>
              </a:ext>
            </a:extLst>
          </p:cNvPr>
          <p:cNvSpPr/>
          <p:nvPr/>
        </p:nvSpPr>
        <p:spPr>
          <a:xfrm>
            <a:off x="76200" y="5591175"/>
            <a:ext cx="8070436"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7072F07-EF12-3A1B-3739-1FC117C8DC35}"/>
              </a:ext>
            </a:extLst>
          </p:cNvPr>
          <p:cNvSpPr/>
          <p:nvPr/>
        </p:nvSpPr>
        <p:spPr>
          <a:xfrm rot="18900000">
            <a:off x="7576204" y="4387041"/>
            <a:ext cx="3098824" cy="1895182"/>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1A464C-BDCC-0838-FFF8-0257C56FC167}"/>
              </a:ext>
            </a:extLst>
          </p:cNvPr>
          <p:cNvSpPr txBox="1">
            <a:spLocks/>
          </p:cNvSpPr>
          <p:nvPr/>
        </p:nvSpPr>
        <p:spPr>
          <a:xfrm>
            <a:off x="333704" y="207470"/>
            <a:ext cx="9052343" cy="87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b="1" cap="all" dirty="0">
                <a:solidFill>
                  <a:srgbClr val="004077"/>
                </a:solidFill>
                <a:latin typeface="+mn-lt"/>
              </a:rPr>
              <a:t>TUPE – What this means to you (Cont.)</a:t>
            </a:r>
            <a:endParaRPr lang="en-GB" sz="3200" b="1" i="1" cap="all" dirty="0">
              <a:solidFill>
                <a:srgbClr val="004077"/>
              </a:solidFill>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333704" y="1366344"/>
            <a:ext cx="7610670" cy="4405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buClr>
            </a:pPr>
            <a:endParaRPr lang="en-GB" sz="1400" dirty="0">
              <a:solidFill>
                <a:srgbClr val="004077"/>
              </a:solidFill>
              <a:latin typeface="+mj-lt"/>
            </a:endParaRPr>
          </a:p>
        </p:txBody>
      </p:sp>
      <p:pic>
        <p:nvPicPr>
          <p:cNvPr id="8" name="Picture 7">
            <a:extLst>
              <a:ext uri="{FF2B5EF4-FFF2-40B4-BE49-F238E27FC236}">
                <a16:creationId xmlns:a16="http://schemas.microsoft.com/office/drawing/2014/main" id="{0880BE64-3952-A858-61C2-D836730E2F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99002" y="1366344"/>
            <a:ext cx="3119220" cy="4680000"/>
          </a:xfrm>
          <a:prstGeom prst="rect">
            <a:avLst/>
          </a:prstGeom>
        </p:spPr>
      </p:pic>
      <p:sp>
        <p:nvSpPr>
          <p:cNvPr id="5" name="TextBox 4">
            <a:extLst>
              <a:ext uri="{FF2B5EF4-FFF2-40B4-BE49-F238E27FC236}">
                <a16:creationId xmlns:a16="http://schemas.microsoft.com/office/drawing/2014/main" id="{36E19D49-B816-EE2D-8214-CA45BD3141DE}"/>
              </a:ext>
            </a:extLst>
          </p:cNvPr>
          <p:cNvSpPr txBox="1"/>
          <p:nvPr/>
        </p:nvSpPr>
        <p:spPr>
          <a:xfrm>
            <a:off x="299490" y="914400"/>
            <a:ext cx="7644884" cy="5673348"/>
          </a:xfrm>
          <a:prstGeom prst="rect">
            <a:avLst/>
          </a:prstGeom>
          <a:noFill/>
        </p:spPr>
        <p:txBody>
          <a:bodyPr wrap="square">
            <a:spAutoFit/>
          </a:bodyPr>
          <a:lstStyle/>
          <a:p>
            <a:pPr algn="just">
              <a:spcAft>
                <a:spcPts val="800"/>
              </a:spcAft>
            </a:pPr>
            <a:r>
              <a:rPr lang="en-GB" sz="1200" b="1" kern="100" dirty="0">
                <a:solidFill>
                  <a:srgbClr val="002060"/>
                </a:solidFill>
                <a:effectLst/>
                <a:latin typeface="+mj-lt"/>
                <a:ea typeface="Calibri" panose="020F0502020204030204" pitchFamily="34" charset="0"/>
                <a:cs typeface="Calibri" panose="020F0502020204030204" pitchFamily="34" charset="0"/>
              </a:rPr>
              <a:t>Contract Reviews Post Transfer</a:t>
            </a:r>
          </a:p>
          <a:p>
            <a:pPr algn="just">
              <a:spcAft>
                <a:spcPts val="800"/>
              </a:spcAft>
            </a:pPr>
            <a:r>
              <a:rPr lang="en-GB" sz="1200" b="1" kern="100" dirty="0">
                <a:solidFill>
                  <a:srgbClr val="002060"/>
                </a:solidFill>
                <a:effectLst/>
                <a:latin typeface="+mj-lt"/>
                <a:ea typeface="Calibri" panose="020F0502020204030204" pitchFamily="34" charset="0"/>
                <a:cs typeface="Calibri" panose="020F0502020204030204" pitchFamily="34" charset="0"/>
              </a:rPr>
              <a:t>Roles</a:t>
            </a:r>
            <a:endParaRPr lang="en-GB" sz="1200" b="1" kern="100" dirty="0">
              <a:solidFill>
                <a:srgbClr val="002060"/>
              </a:solidFill>
              <a:latin typeface="+mj-lt"/>
              <a:ea typeface="Calibri" panose="020F0502020204030204" pitchFamily="34" charset="0"/>
              <a:cs typeface="Calibri" panose="020F0502020204030204" pitchFamily="34" charset="0"/>
            </a:endParaRPr>
          </a:p>
          <a:p>
            <a:pPr algn="just">
              <a:spcAft>
                <a:spcPts val="800"/>
              </a:spcAft>
            </a:pPr>
            <a:r>
              <a:rPr lang="en-GB" sz="1200" kern="100" dirty="0">
                <a:solidFill>
                  <a:srgbClr val="002060"/>
                </a:solidFill>
                <a:effectLst/>
                <a:latin typeface="+mj-lt"/>
                <a:ea typeface="Calibri" panose="020F0502020204030204" pitchFamily="34" charset="0"/>
                <a:cs typeface="Calibri" panose="020F0502020204030204" pitchFamily="34" charset="0"/>
              </a:rPr>
              <a:t>All current roles and staffing levels that are in scope to transfer under TUPE will remain in place from date of transfer</a:t>
            </a:r>
          </a:p>
          <a:p>
            <a:pPr algn="just">
              <a:spcAft>
                <a:spcPts val="800"/>
              </a:spcAft>
            </a:pPr>
            <a:r>
              <a:rPr lang="en-GB" sz="1200" kern="100" dirty="0">
                <a:solidFill>
                  <a:srgbClr val="002060"/>
                </a:solidFill>
                <a:latin typeface="+mj-lt"/>
                <a:ea typeface="Calibri" panose="020F0502020204030204" pitchFamily="34" charset="0"/>
                <a:cs typeface="Calibri" panose="020F0502020204030204" pitchFamily="34" charset="0"/>
              </a:rPr>
              <a:t>A</a:t>
            </a:r>
            <a:r>
              <a:rPr lang="en-GB" sz="1200" kern="100" dirty="0">
                <a:solidFill>
                  <a:srgbClr val="002060"/>
                </a:solidFill>
                <a:effectLst/>
                <a:latin typeface="+mj-lt"/>
                <a:ea typeface="Calibri" panose="020F0502020204030204" pitchFamily="34" charset="0"/>
                <a:cs typeface="Calibri" panose="020F0502020204030204" pitchFamily="34" charset="0"/>
              </a:rPr>
              <a:t>t this stage we do not envisage any roles being placed at risk of redundancy.  </a:t>
            </a:r>
          </a:p>
          <a:p>
            <a:pPr algn="just">
              <a:spcAft>
                <a:spcPts val="800"/>
              </a:spcAft>
            </a:pPr>
            <a:r>
              <a:rPr lang="en-GB" sz="1200" kern="100" dirty="0">
                <a:solidFill>
                  <a:srgbClr val="002060"/>
                </a:solidFill>
                <a:effectLst/>
                <a:latin typeface="+mj-lt"/>
                <a:ea typeface="Calibri" panose="020F0502020204030204" pitchFamily="34" charset="0"/>
                <a:cs typeface="Calibri" panose="020F0502020204030204" pitchFamily="34" charset="0"/>
              </a:rPr>
              <a:t>However, if any changes are necessary in the future due to Economic, Technical or Organisational (ETO) reasons the required consultation process will commence.</a:t>
            </a:r>
          </a:p>
          <a:p>
            <a:pPr algn="just">
              <a:spcAft>
                <a:spcPts val="800"/>
              </a:spcAft>
            </a:pPr>
            <a:r>
              <a:rPr lang="en-GB" sz="1200" b="1" kern="100" dirty="0">
                <a:solidFill>
                  <a:srgbClr val="002060"/>
                </a:solidFill>
                <a:effectLst/>
                <a:latin typeface="+mj-lt"/>
                <a:ea typeface="Calibri" panose="020F0502020204030204" pitchFamily="34" charset="0"/>
                <a:cs typeface="Calibri" panose="020F0502020204030204" pitchFamily="34" charset="0"/>
              </a:rPr>
              <a:t>Other Reviews </a:t>
            </a:r>
            <a:endParaRPr lang="en-GB" sz="1200" b="1" kern="100" dirty="0">
              <a:solidFill>
                <a:srgbClr val="002060"/>
              </a:solidFill>
              <a:latin typeface="+mj-lt"/>
              <a:ea typeface="Calibri" panose="020F0502020204030204" pitchFamily="34" charset="0"/>
              <a:cs typeface="Calibri" panose="020F0502020204030204" pitchFamily="34" charset="0"/>
            </a:endParaRPr>
          </a:p>
          <a:p>
            <a:pPr algn="just">
              <a:spcAft>
                <a:spcPts val="800"/>
              </a:spcAft>
            </a:pPr>
            <a:r>
              <a:rPr lang="en-GB" sz="1200" kern="100" dirty="0">
                <a:solidFill>
                  <a:srgbClr val="002060"/>
                </a:solidFill>
                <a:effectLst/>
                <a:latin typeface="+mj-lt"/>
                <a:ea typeface="Calibri" panose="020F0502020204030204" pitchFamily="34" charset="0"/>
                <a:cs typeface="Calibri" panose="020F0502020204030204" pitchFamily="34" charset="0"/>
              </a:rPr>
              <a:t>It may also be necessary for EMED Group to undertake a review of operational activities to ascertain if any changes are required to sustain the long-term success of the contract and meet the contractual obligations of the commercial contract agreement e.g. Overtime, Shift Patterns, rotas, job title etc. This will all be reviewed after date of transfer.</a:t>
            </a:r>
            <a:endParaRPr lang="en-GB" sz="1200" kern="100" dirty="0">
              <a:solidFill>
                <a:srgbClr val="002060"/>
              </a:solidFill>
              <a:effectLst/>
              <a:latin typeface="+mj-lt"/>
              <a:ea typeface="Calibri" panose="020F0502020204030204" pitchFamily="34" charset="0"/>
              <a:cs typeface="Times New Roman" panose="02020603050405020304" pitchFamily="18" charset="0"/>
            </a:endParaRPr>
          </a:p>
          <a:p>
            <a:pPr algn="just">
              <a:spcAft>
                <a:spcPts val="800"/>
              </a:spcAft>
            </a:pPr>
            <a:r>
              <a:rPr lang="en-GB" sz="1200" kern="100" dirty="0">
                <a:solidFill>
                  <a:srgbClr val="002060"/>
                </a:solidFill>
                <a:effectLst/>
                <a:latin typeface="+mj-lt"/>
                <a:ea typeface="Calibri" panose="020F0502020204030204" pitchFamily="34" charset="0"/>
                <a:cs typeface="Calibri" panose="020F0502020204030204" pitchFamily="34" charset="0"/>
              </a:rPr>
              <a:t>Any changes that are necessary, will be proposed in full consultation with affected employees.</a:t>
            </a:r>
            <a:endParaRPr lang="en-GB" sz="1200" b="1" kern="100" dirty="0">
              <a:solidFill>
                <a:srgbClr val="002060"/>
              </a:solidFill>
              <a:effectLst/>
              <a:latin typeface="+mj-lt"/>
              <a:ea typeface="Arial" panose="020B0604020202020204" pitchFamily="34" charset="0"/>
              <a:cs typeface="Calibri" panose="020F0502020204030204" pitchFamily="34" charset="0"/>
            </a:endParaRPr>
          </a:p>
          <a:p>
            <a:pPr algn="just">
              <a:spcAft>
                <a:spcPts val="800"/>
              </a:spcAft>
            </a:pPr>
            <a:r>
              <a:rPr lang="en-GB" sz="1200" b="1" kern="100" dirty="0">
                <a:solidFill>
                  <a:srgbClr val="002060"/>
                </a:solidFill>
                <a:effectLst/>
                <a:latin typeface="+mj-lt"/>
                <a:ea typeface="Arial" panose="020B0604020202020204" pitchFamily="34" charset="0"/>
                <a:cs typeface="Calibri" panose="020F0502020204030204" pitchFamily="34" charset="0"/>
              </a:rPr>
              <a:t>Right to Work Documentation &amp; Background Checks</a:t>
            </a:r>
            <a:endParaRPr lang="en-GB" sz="1200" kern="100" dirty="0">
              <a:solidFill>
                <a:srgbClr val="002060"/>
              </a:solidFill>
              <a:effectLst/>
              <a:latin typeface="+mj-lt"/>
              <a:ea typeface="Calibri" panose="020F0502020204030204" pitchFamily="34" charset="0"/>
              <a:cs typeface="Calibri" panose="020F0502020204030204" pitchFamily="34" charset="0"/>
            </a:endParaRPr>
          </a:p>
          <a:p>
            <a:pPr algn="just">
              <a:spcAft>
                <a:spcPts val="800"/>
              </a:spcAft>
            </a:pPr>
            <a:r>
              <a:rPr lang="en-GB" sz="1200" kern="100" dirty="0">
                <a:solidFill>
                  <a:srgbClr val="002060"/>
                </a:solidFill>
                <a:effectLst/>
                <a:latin typeface="+mj-lt"/>
                <a:ea typeface="Arial" panose="020B0604020202020204" pitchFamily="34" charset="0"/>
                <a:cs typeface="Calibri" panose="020F0502020204030204" pitchFamily="34" charset="0"/>
              </a:rPr>
              <a:t>We will be requiring all employees to produce documentation that shows they are legally entitled to work in the UK and also copies of current driving licences. Evidence will need to be provided at the engagement onboarding joint 121 consultation meetings. </a:t>
            </a:r>
            <a:endParaRPr lang="en-GB" sz="1200" b="1" kern="100" dirty="0">
              <a:solidFill>
                <a:srgbClr val="002060"/>
              </a:solidFill>
              <a:effectLst/>
              <a:latin typeface="+mj-lt"/>
              <a:ea typeface="Calibri" panose="020F0502020204030204" pitchFamily="34" charset="0"/>
              <a:cs typeface="Calibri" panose="020F0502020204030204" pitchFamily="34" charset="0"/>
            </a:endParaRPr>
          </a:p>
          <a:p>
            <a:pPr algn="just">
              <a:spcAft>
                <a:spcPts val="800"/>
              </a:spcAft>
            </a:pPr>
            <a:r>
              <a:rPr lang="en-GB" sz="1200" b="1" kern="100" dirty="0">
                <a:solidFill>
                  <a:srgbClr val="002060"/>
                </a:solidFill>
                <a:effectLst/>
                <a:latin typeface="+mj-lt"/>
                <a:ea typeface="Calibri" panose="020F0502020204030204" pitchFamily="34" charset="0"/>
                <a:cs typeface="Calibri" panose="020F0502020204030204" pitchFamily="34" charset="0"/>
              </a:rPr>
              <a:t>Pre-Employment Screening </a:t>
            </a:r>
            <a:endParaRPr lang="en-GB" sz="1200" kern="100" dirty="0">
              <a:solidFill>
                <a:srgbClr val="002060"/>
              </a:solidFill>
              <a:effectLst/>
              <a:latin typeface="+mj-lt"/>
              <a:ea typeface="Calibri" panose="020F0502020204030204" pitchFamily="34" charset="0"/>
              <a:cs typeface="Calibri" panose="020F0502020204030204" pitchFamily="34" charset="0"/>
            </a:endParaRPr>
          </a:p>
          <a:p>
            <a:pPr algn="just">
              <a:spcAft>
                <a:spcPts val="800"/>
              </a:spcAft>
            </a:pPr>
            <a:r>
              <a:rPr lang="en-GB" sz="1200" kern="100" dirty="0">
                <a:solidFill>
                  <a:srgbClr val="002060"/>
                </a:solidFill>
                <a:effectLst/>
                <a:latin typeface="+mj-lt"/>
                <a:ea typeface="Calibri" panose="020F0502020204030204" pitchFamily="34" charset="0"/>
                <a:cs typeface="Calibri" panose="020F0502020204030204" pitchFamily="34" charset="0"/>
              </a:rPr>
              <a:t>All employees will be required to complete a medical questionnaire to ascertain any reasonable workplace adjustments and attend any subsequent Occupational Health appointments as required.</a:t>
            </a:r>
          </a:p>
          <a:p>
            <a:pPr algn="just">
              <a:spcAft>
                <a:spcPts val="800"/>
              </a:spcAft>
            </a:pPr>
            <a:endParaRPr lang="en-GB" sz="1200" kern="100" dirty="0">
              <a:solidFill>
                <a:srgbClr val="002060"/>
              </a:solidFill>
              <a:latin typeface="+mj-lt"/>
              <a:ea typeface="Calibri" panose="020F0502020204030204" pitchFamily="34" charset="0"/>
              <a:cs typeface="Calibri" panose="020F0502020204030204" pitchFamily="34" charset="0"/>
            </a:endParaRPr>
          </a:p>
          <a:p>
            <a:pPr algn="just">
              <a:spcAft>
                <a:spcPts val="800"/>
              </a:spcAft>
            </a:pPr>
            <a:endParaRPr lang="en-GB" sz="1200" kern="100" dirty="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39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3A78D6-5DF0-08DA-58E7-887036400322}"/>
              </a:ext>
            </a:extLst>
          </p:cNvPr>
          <p:cNvSpPr/>
          <p:nvPr/>
        </p:nvSpPr>
        <p:spPr>
          <a:xfrm>
            <a:off x="76200" y="5591175"/>
            <a:ext cx="8070436"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7E3CCC5-0994-8AEB-5925-BF7D3CD4E8F8}"/>
              </a:ext>
            </a:extLst>
          </p:cNvPr>
          <p:cNvSpPr txBox="1"/>
          <p:nvPr/>
        </p:nvSpPr>
        <p:spPr>
          <a:xfrm>
            <a:off x="253409" y="1151453"/>
            <a:ext cx="7668281"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468B"/>
                </a:solidFill>
                <a:effectLst/>
                <a:uLnTx/>
                <a:uFillTx/>
                <a:latin typeface="Poppins"/>
                <a:ea typeface="+mn-ea"/>
                <a:cs typeface="+mn-cs"/>
              </a:rPr>
              <a:t>Life Assurance Scheme </a:t>
            </a:r>
            <a:r>
              <a:rPr kumimoji="0" lang="en-GB" sz="1400" b="0" i="0" u="none" strike="noStrike" kern="1200" cap="none" spc="0" normalizeH="0" baseline="0" noProof="0" dirty="0">
                <a:ln>
                  <a:noFill/>
                </a:ln>
                <a:solidFill>
                  <a:srgbClr val="00468B"/>
                </a:solidFill>
                <a:effectLst/>
                <a:uLnTx/>
                <a:uFillTx/>
                <a:latin typeface="Poppins"/>
                <a:ea typeface="+mn-ea"/>
                <a:cs typeface="+mn-cs"/>
              </a:rPr>
              <a:t>– protection to the value of £5,000, available to whomever you choose as one-time tax-free payment if a death occurs during service (</a:t>
            </a:r>
            <a:r>
              <a:rPr lang="en-GB" sz="1400" dirty="0">
                <a:solidFill>
                  <a:srgbClr val="00468B"/>
                </a:solidFill>
                <a:latin typeface="Poppins"/>
              </a:rPr>
              <a:t>not applicable if in the NHS pension as DIS scheme already in place or  other independent DIS Scheme transfers with you)</a:t>
            </a:r>
            <a:r>
              <a:rPr kumimoji="0" lang="en-GB" sz="1400" b="0" i="0" u="none" strike="noStrike" kern="1200" cap="none" spc="0" normalizeH="0" baseline="0" noProof="0" dirty="0">
                <a:ln>
                  <a:noFill/>
                </a:ln>
                <a:solidFill>
                  <a:srgbClr val="00468B"/>
                </a:solidFill>
                <a:effectLst/>
                <a:uLnTx/>
                <a:uFillTx/>
                <a:latin typeface="Poppins"/>
                <a:ea typeface="+mn-ea"/>
                <a:cs typeface="+mn-cs"/>
              </a:rPr>
              <a:t> </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468B"/>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468B"/>
                </a:solidFill>
                <a:effectLst/>
                <a:uLnTx/>
                <a:uFillTx/>
                <a:latin typeface="Poppins"/>
                <a:ea typeface="+mn-ea"/>
                <a:cs typeface="+mn-cs"/>
              </a:rPr>
              <a:t>Cash Plan Benefits </a:t>
            </a:r>
            <a:r>
              <a:rPr kumimoji="0" lang="en-GB" sz="1400" b="0" i="0" u="none" strike="noStrike" kern="1200" cap="none" spc="0" normalizeH="0" baseline="0" noProof="0" dirty="0">
                <a:ln>
                  <a:noFill/>
                </a:ln>
                <a:solidFill>
                  <a:srgbClr val="00468B"/>
                </a:solidFill>
                <a:effectLst/>
                <a:uLnTx/>
                <a:uFillTx/>
                <a:latin typeface="Poppins"/>
                <a:ea typeface="+mn-ea"/>
                <a:cs typeface="+mn-cs"/>
              </a:rPr>
              <a:t>– helping you to pay for everyday healthcare costs and provides ongoing health and wellbeing benefits from just £6.95 per month.</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468B"/>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468B"/>
                </a:solidFill>
                <a:effectLst/>
                <a:uLnTx/>
                <a:uFillTx/>
                <a:latin typeface="Poppins"/>
                <a:ea typeface="+mn-ea"/>
                <a:cs typeface="+mn-cs"/>
              </a:rPr>
              <a:t>24/7 GP Virtual Booking for Consultation Appointments </a:t>
            </a:r>
            <a:r>
              <a:rPr kumimoji="0" lang="en-GB" sz="1400" b="0" i="0" u="none" strike="noStrike" kern="1200" cap="none" spc="0" normalizeH="0" baseline="0" noProof="0" dirty="0">
                <a:ln>
                  <a:noFill/>
                </a:ln>
                <a:solidFill>
                  <a:srgbClr val="00468B"/>
                </a:solidFill>
                <a:effectLst/>
                <a:uLnTx/>
                <a:uFillTx/>
                <a:latin typeface="Poppins"/>
                <a:ea typeface="+mn-ea"/>
                <a:cs typeface="+mn-cs"/>
              </a:rPr>
              <a:t>– Providing 24/7 appointments with a Private GP at any time, an access link and code will be shared with post transfer.</a:t>
            </a:r>
          </a:p>
          <a:p>
            <a:pPr marL="742950" marR="0" lvl="1"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468B"/>
                </a:solidFill>
                <a:effectLst/>
                <a:uLnTx/>
                <a:uFillTx/>
                <a:latin typeface="Poppins"/>
                <a:ea typeface="+mn-ea"/>
                <a:cs typeface="+mn-cs"/>
              </a:rPr>
              <a:t>Service available to you, your partner, any dependent children in the same household. </a:t>
            </a:r>
          </a:p>
          <a:p>
            <a:pPr marL="742950" marR="0" lvl="1"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468B"/>
                </a:solidFill>
                <a:effectLst/>
                <a:uLnTx/>
                <a:uFillTx/>
                <a:latin typeface="Poppins"/>
                <a:ea typeface="+mn-ea"/>
                <a:cs typeface="+mn-cs"/>
              </a:rPr>
              <a:t>No cost to you for this service – private prescriptions available – pay for the cost of the medicine. </a:t>
            </a:r>
          </a:p>
          <a:p>
            <a:pPr marL="742950" marR="0" lvl="1"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468B"/>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468B"/>
                </a:solidFill>
                <a:effectLst/>
                <a:uLnTx/>
                <a:uFillTx/>
                <a:latin typeface="Poppins"/>
                <a:ea typeface="+mn-ea"/>
                <a:cs typeface="+mn-cs"/>
              </a:rPr>
              <a:t>Second Opinion Medical Service </a:t>
            </a:r>
            <a:r>
              <a:rPr kumimoji="0" lang="en-GB" sz="1400" b="0" i="0" u="none" strike="noStrike" kern="1200" cap="none" spc="0" normalizeH="0" baseline="0" noProof="0" dirty="0">
                <a:ln>
                  <a:noFill/>
                </a:ln>
                <a:solidFill>
                  <a:srgbClr val="00468B"/>
                </a:solidFill>
                <a:effectLst/>
                <a:uLnTx/>
                <a:uFillTx/>
                <a:latin typeface="Poppins"/>
                <a:ea typeface="+mn-ea"/>
                <a:cs typeface="+mn-cs"/>
              </a:rPr>
              <a:t>– access for you and your family members to a second opinion medical service, should you have any concerns regarding a diagnosis or treatment plan.</a:t>
            </a:r>
          </a:p>
        </p:txBody>
      </p:sp>
      <p:sp>
        <p:nvSpPr>
          <p:cNvPr id="4" name="Title 1">
            <a:extLst>
              <a:ext uri="{FF2B5EF4-FFF2-40B4-BE49-F238E27FC236}">
                <a16:creationId xmlns:a16="http://schemas.microsoft.com/office/drawing/2014/main" id="{9745EF14-FE32-461F-24DC-D131DA8BAD38}"/>
              </a:ext>
            </a:extLst>
          </p:cNvPr>
          <p:cNvSpPr txBox="1">
            <a:spLocks/>
          </p:cNvSpPr>
          <p:nvPr/>
        </p:nvSpPr>
        <p:spPr>
          <a:xfrm>
            <a:off x="333704" y="207470"/>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all" spc="0" normalizeH="0" baseline="0" noProof="0" dirty="0">
                <a:ln>
                  <a:noFill/>
                </a:ln>
                <a:solidFill>
                  <a:srgbClr val="004077"/>
                </a:solidFill>
                <a:effectLst/>
                <a:uLnTx/>
                <a:uFillTx/>
                <a:latin typeface="Poppins"/>
                <a:ea typeface="+mj-ea"/>
                <a:cs typeface="+mj-cs"/>
              </a:rPr>
              <a:t>Colleague Benefits</a:t>
            </a:r>
            <a:endParaRPr kumimoji="0" lang="en-GB" sz="3600" b="1" i="1" u="none" strike="noStrike" kern="1200" cap="all" spc="0" normalizeH="0" baseline="0" noProof="0" dirty="0">
              <a:ln>
                <a:noFill/>
              </a:ln>
              <a:solidFill>
                <a:srgbClr val="004077"/>
              </a:solidFill>
              <a:effectLst/>
              <a:uLnTx/>
              <a:uFillTx/>
              <a:latin typeface="Poppins"/>
              <a:ea typeface="+mj-ea"/>
              <a:cs typeface="+mj-cs"/>
            </a:endParaRPr>
          </a:p>
        </p:txBody>
      </p:sp>
      <p:sp>
        <p:nvSpPr>
          <p:cNvPr id="6" name="Rectangle: Rounded Corners 5">
            <a:extLst>
              <a:ext uri="{FF2B5EF4-FFF2-40B4-BE49-F238E27FC236}">
                <a16:creationId xmlns:a16="http://schemas.microsoft.com/office/drawing/2014/main" id="{C0C63D76-36AB-FED4-59E7-9B9FCC16954D}"/>
              </a:ext>
            </a:extLst>
          </p:cNvPr>
          <p:cNvSpPr/>
          <p:nvPr/>
        </p:nvSpPr>
        <p:spPr>
          <a:xfrm rot="18900000">
            <a:off x="7576204" y="4387041"/>
            <a:ext cx="3098824" cy="1895182"/>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CAF83D6-E37E-C9CF-681C-CA669AF58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002" y="1366344"/>
            <a:ext cx="3119220" cy="4680000"/>
          </a:xfrm>
          <a:prstGeom prst="rect">
            <a:avLst/>
          </a:prstGeom>
        </p:spPr>
      </p:pic>
    </p:spTree>
    <p:extLst>
      <p:ext uri="{BB962C8B-B14F-4D97-AF65-F5344CB8AC3E}">
        <p14:creationId xmlns:p14="http://schemas.microsoft.com/office/powerpoint/2010/main" val="219246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uniform with her arms crossed&#10;&#10;Description automatically generated">
            <a:extLst>
              <a:ext uri="{FF2B5EF4-FFF2-40B4-BE49-F238E27FC236}">
                <a16:creationId xmlns:a16="http://schemas.microsoft.com/office/drawing/2014/main" id="{36AA0ADE-C17F-0609-24E8-20CB3BDC2EDD}"/>
              </a:ext>
            </a:extLst>
          </p:cNvPr>
          <p:cNvPicPr>
            <a:picLocks noChangeAspect="1"/>
          </p:cNvPicPr>
          <p:nvPr/>
        </p:nvPicPr>
        <p:blipFill>
          <a:blip r:embed="rId2"/>
          <a:stretch>
            <a:fillRect/>
          </a:stretch>
        </p:blipFill>
        <p:spPr>
          <a:xfrm>
            <a:off x="1707156" y="207470"/>
            <a:ext cx="8009648" cy="5983686"/>
          </a:xfrm>
          <a:prstGeom prst="rect">
            <a:avLst/>
          </a:prstGeom>
        </p:spPr>
      </p:pic>
      <p:sp>
        <p:nvSpPr>
          <p:cNvPr id="3" name="Content Placeholder 2">
            <a:extLst>
              <a:ext uri="{FF2B5EF4-FFF2-40B4-BE49-F238E27FC236}">
                <a16:creationId xmlns:a16="http://schemas.microsoft.com/office/drawing/2014/main" id="{110E96DB-0B7E-4EAD-CEEC-47F11C0AF0D7}"/>
              </a:ext>
            </a:extLst>
          </p:cNvPr>
          <p:cNvSpPr txBox="1">
            <a:spLocks/>
          </p:cNvSpPr>
          <p:nvPr/>
        </p:nvSpPr>
        <p:spPr>
          <a:xfrm>
            <a:off x="333703" y="1366344"/>
            <a:ext cx="5559097" cy="4109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spcBef>
                <a:spcPts val="0"/>
              </a:spcBef>
              <a:spcAft>
                <a:spcPts val="1200"/>
              </a:spcAft>
              <a:buClr>
                <a:schemeClr val="accent2"/>
              </a:buClr>
            </a:pPr>
            <a:endParaRPr lang="en-GB" sz="1800" dirty="0">
              <a:solidFill>
                <a:srgbClr val="004077"/>
              </a:solidFill>
            </a:endParaRPr>
          </a:p>
        </p:txBody>
      </p:sp>
      <p:cxnSp>
        <p:nvCxnSpPr>
          <p:cNvPr id="5" name="Straight Connector 4">
            <a:extLst>
              <a:ext uri="{FF2B5EF4-FFF2-40B4-BE49-F238E27FC236}">
                <a16:creationId xmlns:a16="http://schemas.microsoft.com/office/drawing/2014/main" id="{32E8DCDB-8BEE-73B9-30CA-53DA0D145427}"/>
              </a:ext>
            </a:extLst>
          </p:cNvPr>
          <p:cNvCxnSpPr>
            <a:cxnSpLocks/>
          </p:cNvCxnSpPr>
          <p:nvPr/>
        </p:nvCxnSpPr>
        <p:spPr>
          <a:xfrm>
            <a:off x="3048" y="1141381"/>
            <a:ext cx="1218895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803AC5B-D9F1-84F9-6ABE-0FA6060BE69F}"/>
              </a:ext>
            </a:extLst>
          </p:cNvPr>
          <p:cNvSpPr txBox="1">
            <a:spLocks/>
          </p:cNvSpPr>
          <p:nvPr/>
        </p:nvSpPr>
        <p:spPr>
          <a:xfrm>
            <a:off x="333704" y="207470"/>
            <a:ext cx="8978463" cy="917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dirty="0">
                <a:solidFill>
                  <a:srgbClr val="004077"/>
                </a:solidFill>
                <a:latin typeface="+mn-lt"/>
              </a:rPr>
              <a:t>COLLEAGUE BENEFITS (CONT.)</a:t>
            </a:r>
            <a:endParaRPr lang="en-GB" sz="1200" b="1" cap="all" dirty="0">
              <a:solidFill>
                <a:srgbClr val="004077"/>
              </a:solidFill>
              <a:latin typeface="+mn-lt"/>
            </a:endParaRPr>
          </a:p>
        </p:txBody>
      </p:sp>
    </p:spTree>
    <p:extLst>
      <p:ext uri="{BB962C8B-B14F-4D97-AF65-F5344CB8AC3E}">
        <p14:creationId xmlns:p14="http://schemas.microsoft.com/office/powerpoint/2010/main" val="12852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7072F07-EF12-3A1B-3739-1FC117C8DC35}"/>
              </a:ext>
            </a:extLst>
          </p:cNvPr>
          <p:cNvSpPr/>
          <p:nvPr/>
        </p:nvSpPr>
        <p:spPr>
          <a:xfrm rot="18900000">
            <a:off x="7576204" y="4387041"/>
            <a:ext cx="3098824" cy="1895182"/>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1A464C-BDCC-0838-FFF8-0257C56FC167}"/>
              </a:ext>
            </a:extLst>
          </p:cNvPr>
          <p:cNvSpPr txBox="1">
            <a:spLocks/>
          </p:cNvSpPr>
          <p:nvPr/>
        </p:nvSpPr>
        <p:spPr>
          <a:xfrm>
            <a:off x="333704" y="207470"/>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b="1" cap="all" dirty="0">
                <a:solidFill>
                  <a:srgbClr val="004077"/>
                </a:solidFill>
                <a:latin typeface="+mn-lt"/>
              </a:rPr>
              <a:t>Our Proposed JOINT Consultation Timeline</a:t>
            </a:r>
            <a:endParaRPr lang="en-GB" sz="3200" b="1" i="1" cap="all" dirty="0">
              <a:solidFill>
                <a:srgbClr val="004077"/>
              </a:solidFill>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333704" y="1366344"/>
            <a:ext cx="7610670" cy="4405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buClr>
            </a:pPr>
            <a:endParaRPr lang="en-GB" sz="1400" dirty="0">
              <a:solidFill>
                <a:srgbClr val="004077"/>
              </a:solidFill>
              <a:latin typeface="+mj-lt"/>
            </a:endParaRPr>
          </a:p>
        </p:txBody>
      </p:sp>
      <p:pic>
        <p:nvPicPr>
          <p:cNvPr id="8" name="Picture 7">
            <a:extLst>
              <a:ext uri="{FF2B5EF4-FFF2-40B4-BE49-F238E27FC236}">
                <a16:creationId xmlns:a16="http://schemas.microsoft.com/office/drawing/2014/main" id="{0880BE64-3952-A858-61C2-D836730E2F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99002" y="1366344"/>
            <a:ext cx="3119220" cy="4680000"/>
          </a:xfrm>
          <a:prstGeom prst="rect">
            <a:avLst/>
          </a:prstGeom>
        </p:spPr>
      </p:pic>
      <p:sp>
        <p:nvSpPr>
          <p:cNvPr id="5" name="TextBox 4">
            <a:extLst>
              <a:ext uri="{FF2B5EF4-FFF2-40B4-BE49-F238E27FC236}">
                <a16:creationId xmlns:a16="http://schemas.microsoft.com/office/drawing/2014/main" id="{C589629D-7003-09FA-7C13-77A0ED4BBDFF}"/>
              </a:ext>
            </a:extLst>
          </p:cNvPr>
          <p:cNvSpPr txBox="1"/>
          <p:nvPr/>
        </p:nvSpPr>
        <p:spPr>
          <a:xfrm>
            <a:off x="333704" y="1152697"/>
            <a:ext cx="7832101" cy="3847207"/>
          </a:xfrm>
          <a:prstGeom prst="rect">
            <a:avLst/>
          </a:prstGeom>
          <a:noFill/>
        </p:spPr>
        <p:txBody>
          <a:bodyPr wrap="square">
            <a:spAutoFit/>
          </a:bodyPr>
          <a:lstStyle/>
          <a:p>
            <a:pPr marL="342900" lvl="0" indent="-342900">
              <a:spcAft>
                <a:spcPts val="1800"/>
              </a:spcAft>
              <a:buClr>
                <a:schemeClr val="accent2"/>
              </a:buClr>
              <a:buFont typeface="Arial" panose="020B0604020202020204" pitchFamily="34" charset="0"/>
              <a:buChar char="•"/>
            </a:pPr>
            <a:endParaRPr lang="en-GB" sz="1400" b="1" dirty="0">
              <a:effectLst/>
              <a:latin typeface="+mj-lt"/>
              <a:ea typeface="Times New Roman" panose="02020603050405020304" pitchFamily="18" charset="0"/>
            </a:endParaRPr>
          </a:p>
          <a:p>
            <a:pPr marL="342900" lvl="0" indent="-342900">
              <a:spcAft>
                <a:spcPts val="1800"/>
              </a:spcAft>
              <a:buClr>
                <a:schemeClr val="accent2"/>
              </a:buClr>
              <a:buFont typeface="Arial" panose="020B0604020202020204" pitchFamily="34" charset="0"/>
              <a:buChar char="•"/>
            </a:pPr>
            <a:r>
              <a:rPr lang="en-GB" sz="1400" dirty="0">
                <a:effectLst/>
                <a:latin typeface="+mj-lt"/>
                <a:ea typeface="Times New Roman" panose="02020603050405020304" pitchFamily="18" charset="0"/>
              </a:rPr>
              <a:t>Joint Group engagement face to face meetings and deliver on onboarding TUPE Packs – </a:t>
            </a:r>
            <a:r>
              <a:rPr lang="en-GB" sz="1400" b="1" dirty="0">
                <a:latin typeface="+mj-lt"/>
                <a:ea typeface="Times New Roman" panose="02020603050405020304" pitchFamily="18" charset="0"/>
              </a:rPr>
              <a:t>Sept/Oct 24 for BOB </a:t>
            </a:r>
          </a:p>
          <a:p>
            <a:pPr marL="342900" lvl="0" indent="-342900">
              <a:spcAft>
                <a:spcPts val="1800"/>
              </a:spcAft>
              <a:buClr>
                <a:schemeClr val="accent2"/>
              </a:buClr>
              <a:buFont typeface="Arial" panose="020B0604020202020204" pitchFamily="34" charset="0"/>
              <a:buChar char="•"/>
            </a:pPr>
            <a:r>
              <a:rPr lang="en-GB" sz="1400" dirty="0">
                <a:effectLst/>
                <a:latin typeface="+mj-lt"/>
                <a:ea typeface="Times New Roman" panose="02020603050405020304" pitchFamily="18" charset="0"/>
              </a:rPr>
              <a:t>Joint SCAS and EMED 1-2-1 and onboarding consultation meetings – </a:t>
            </a:r>
            <a:r>
              <a:rPr lang="en-GB" sz="1400" b="1" dirty="0">
                <a:effectLst/>
                <a:latin typeface="+mj-lt"/>
                <a:ea typeface="Times New Roman" panose="02020603050405020304" pitchFamily="18" charset="0"/>
              </a:rPr>
              <a:t>Nov/Dec 24 for Bob</a:t>
            </a:r>
            <a:endParaRPr lang="en-GB" sz="1400" b="1" dirty="0">
              <a:effectLst/>
              <a:latin typeface="+mj-lt"/>
              <a:ea typeface="Aptos" panose="020B0004020202020204" pitchFamily="34" charset="0"/>
            </a:endParaRPr>
          </a:p>
          <a:p>
            <a:pPr marL="342900" indent="-342900">
              <a:spcAft>
                <a:spcPts val="1800"/>
              </a:spcAft>
              <a:buClr>
                <a:schemeClr val="accent2"/>
              </a:buClr>
              <a:buFont typeface="Arial" panose="020B0604020202020204" pitchFamily="34" charset="0"/>
              <a:buChar char="•"/>
            </a:pPr>
            <a:r>
              <a:rPr lang="en-GB" sz="1400" dirty="0">
                <a:effectLst/>
                <a:latin typeface="+mj-lt"/>
                <a:ea typeface="Times New Roman" panose="02020603050405020304" pitchFamily="18" charset="0"/>
              </a:rPr>
              <a:t>Joint SCAS and EMED 1-2-1 and onboarding consultation meetings –  for anybody that was not able to attend – </a:t>
            </a:r>
            <a:r>
              <a:rPr lang="en-GB" sz="1400" b="1" dirty="0">
                <a:effectLst/>
                <a:latin typeface="+mj-lt"/>
                <a:ea typeface="Times New Roman" panose="02020603050405020304" pitchFamily="18" charset="0"/>
              </a:rPr>
              <a:t>To be confirmed </a:t>
            </a:r>
          </a:p>
          <a:p>
            <a:pPr marL="342900" indent="-342900">
              <a:spcAft>
                <a:spcPts val="1800"/>
              </a:spcAft>
              <a:buClr>
                <a:schemeClr val="accent2"/>
              </a:buClr>
              <a:buFont typeface="Arial" panose="020B0604020202020204" pitchFamily="34" charset="0"/>
              <a:buChar char="•"/>
            </a:pPr>
            <a:r>
              <a:rPr lang="en-GB" sz="1400" dirty="0">
                <a:effectLst/>
                <a:latin typeface="+mj-lt"/>
                <a:ea typeface="Times New Roman" panose="02020603050405020304" pitchFamily="18" charset="0"/>
              </a:rPr>
              <a:t>1</a:t>
            </a:r>
            <a:r>
              <a:rPr lang="en-GB" sz="1400" baseline="30000" dirty="0">
                <a:effectLst/>
                <a:latin typeface="+mj-lt"/>
                <a:ea typeface="Times New Roman" panose="02020603050405020304" pitchFamily="18" charset="0"/>
              </a:rPr>
              <a:t>st</a:t>
            </a:r>
            <a:r>
              <a:rPr lang="en-GB" sz="1400" dirty="0">
                <a:effectLst/>
                <a:latin typeface="+mj-lt"/>
                <a:ea typeface="Times New Roman" panose="02020603050405020304" pitchFamily="18" charset="0"/>
              </a:rPr>
              <a:t> Joint collective meeting with Reps – </a:t>
            </a:r>
            <a:r>
              <a:rPr lang="en-GB" sz="1400" b="1" dirty="0">
                <a:effectLst/>
                <a:latin typeface="+mj-lt"/>
                <a:ea typeface="Times New Roman" panose="02020603050405020304" pitchFamily="18" charset="0"/>
              </a:rPr>
              <a:t>12</a:t>
            </a:r>
            <a:r>
              <a:rPr lang="en-GB" sz="1400" b="1" baseline="30000" dirty="0">
                <a:effectLst/>
                <a:latin typeface="+mj-lt"/>
                <a:ea typeface="Times New Roman" panose="02020603050405020304" pitchFamily="18" charset="0"/>
              </a:rPr>
              <a:t>th</a:t>
            </a:r>
            <a:r>
              <a:rPr lang="en-GB" sz="1400" b="1" dirty="0">
                <a:effectLst/>
                <a:latin typeface="+mj-lt"/>
                <a:ea typeface="Times New Roman" panose="02020603050405020304" pitchFamily="18" charset="0"/>
              </a:rPr>
              <a:t> Sept 24</a:t>
            </a:r>
            <a:endParaRPr lang="en-GB" sz="1400" b="1" dirty="0">
              <a:effectLst/>
              <a:latin typeface="+mj-lt"/>
              <a:ea typeface="Aptos" panose="020B0004020202020204" pitchFamily="34" charset="0"/>
            </a:endParaRPr>
          </a:p>
          <a:p>
            <a:pPr marL="342900" lvl="0" indent="-342900">
              <a:spcAft>
                <a:spcPts val="1800"/>
              </a:spcAft>
              <a:buClr>
                <a:schemeClr val="accent2"/>
              </a:buClr>
              <a:buFont typeface="Arial" panose="020B0604020202020204" pitchFamily="34" charset="0"/>
              <a:buChar char="•"/>
            </a:pPr>
            <a:r>
              <a:rPr lang="en-GB" sz="1400" dirty="0">
                <a:effectLst/>
                <a:latin typeface="+mj-lt"/>
                <a:ea typeface="Times New Roman" panose="02020603050405020304" pitchFamily="18" charset="0"/>
              </a:rPr>
              <a:t>2</a:t>
            </a:r>
            <a:r>
              <a:rPr lang="en-GB" sz="1400" baseline="30000" dirty="0">
                <a:effectLst/>
                <a:latin typeface="+mj-lt"/>
                <a:ea typeface="Times New Roman" panose="02020603050405020304" pitchFamily="18" charset="0"/>
              </a:rPr>
              <a:t>nd</a:t>
            </a:r>
            <a:r>
              <a:rPr lang="en-GB" sz="1400" dirty="0">
                <a:effectLst/>
                <a:latin typeface="+mj-lt"/>
                <a:ea typeface="Times New Roman" panose="02020603050405020304" pitchFamily="18" charset="0"/>
              </a:rPr>
              <a:t> Joint collective meeting with Reps – </a:t>
            </a:r>
            <a:r>
              <a:rPr lang="en-GB" sz="1400" b="1" dirty="0">
                <a:effectLst/>
                <a:latin typeface="+mj-lt"/>
                <a:ea typeface="Times New Roman" panose="02020603050405020304" pitchFamily="18" charset="0"/>
              </a:rPr>
              <a:t>4</a:t>
            </a:r>
            <a:r>
              <a:rPr lang="en-GB" sz="1400" b="1" baseline="30000" dirty="0">
                <a:effectLst/>
                <a:latin typeface="+mj-lt"/>
                <a:ea typeface="Times New Roman" panose="02020603050405020304" pitchFamily="18" charset="0"/>
              </a:rPr>
              <a:t>th</a:t>
            </a:r>
            <a:r>
              <a:rPr lang="en-GB" sz="1400" b="1" dirty="0">
                <a:effectLst/>
                <a:latin typeface="+mj-lt"/>
                <a:ea typeface="Times New Roman" panose="02020603050405020304" pitchFamily="18" charset="0"/>
              </a:rPr>
              <a:t> October 2024</a:t>
            </a:r>
            <a:endParaRPr lang="en-GB" sz="1400" b="1" dirty="0">
              <a:latin typeface="+mj-lt"/>
              <a:ea typeface="Times New Roman" panose="02020603050405020304" pitchFamily="18" charset="0"/>
            </a:endParaRPr>
          </a:p>
          <a:p>
            <a:pPr marL="285750" lvl="0" indent="-285750">
              <a:spcAft>
                <a:spcPts val="1800"/>
              </a:spcAft>
              <a:buClr>
                <a:schemeClr val="accent2"/>
              </a:buClr>
              <a:buFont typeface="Arial" panose="020B0604020202020204" pitchFamily="34" charset="0"/>
              <a:buChar char="•"/>
            </a:pPr>
            <a:r>
              <a:rPr lang="en-GB" sz="1400" dirty="0">
                <a:latin typeface="+mj-lt"/>
                <a:ea typeface="Times New Roman" panose="02020603050405020304" pitchFamily="18" charset="0"/>
              </a:rPr>
              <a:t>All colleagues will be given the right to be accompanied by a union representative or work colleague at any 121 meeting if requested via SCAS.</a:t>
            </a:r>
          </a:p>
        </p:txBody>
      </p:sp>
    </p:spTree>
    <p:extLst>
      <p:ext uri="{BB962C8B-B14F-4D97-AF65-F5344CB8AC3E}">
        <p14:creationId xmlns:p14="http://schemas.microsoft.com/office/powerpoint/2010/main" val="103296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2E1992-222A-0A8F-FD44-E79F30976374}"/>
              </a:ext>
            </a:extLst>
          </p:cNvPr>
          <p:cNvSpPr/>
          <p:nvPr/>
        </p:nvSpPr>
        <p:spPr>
          <a:xfrm>
            <a:off x="155575" y="5689600"/>
            <a:ext cx="8039100" cy="116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1A464C-BDCC-0838-FFF8-0257C56FC167}"/>
              </a:ext>
            </a:extLst>
          </p:cNvPr>
          <p:cNvSpPr txBox="1">
            <a:spLocks/>
          </p:cNvSpPr>
          <p:nvPr/>
        </p:nvSpPr>
        <p:spPr>
          <a:xfrm>
            <a:off x="333704" y="207470"/>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cap="all" dirty="0">
                <a:solidFill>
                  <a:srgbClr val="004077"/>
                </a:solidFill>
                <a:latin typeface="+mn-lt"/>
              </a:rPr>
              <a:t>Introductions</a:t>
            </a:r>
            <a:endParaRPr lang="en-GB" sz="1100" b="1" i="1" cap="all" dirty="0">
              <a:solidFill>
                <a:srgbClr val="004077"/>
              </a:solidFill>
              <a:highlight>
                <a:srgbClr val="FFFF00"/>
              </a:highlight>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1924050" y="1175822"/>
            <a:ext cx="9777607" cy="11824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GB" sz="1400" b="1" i="0" dirty="0">
                <a:solidFill>
                  <a:srgbClr val="004077"/>
                </a:solidFill>
                <a:effectLst/>
                <a:latin typeface="Poppins" panose="00000500000000000000" pitchFamily="2" charset="0"/>
              </a:rPr>
              <a:t>Deena Chouhan</a:t>
            </a:r>
            <a:r>
              <a:rPr lang="en-GB" sz="1400" b="0" i="0" dirty="0">
                <a:solidFill>
                  <a:srgbClr val="004077"/>
                </a:solidFill>
                <a:effectLst/>
                <a:latin typeface="Poppins" panose="00000500000000000000" pitchFamily="2" charset="0"/>
              </a:rPr>
              <a:t> </a:t>
            </a:r>
            <a:r>
              <a:rPr lang="en-GB" sz="1400" b="0" i="0" dirty="0">
                <a:solidFill>
                  <a:schemeClr val="tx2"/>
                </a:solidFill>
                <a:effectLst/>
                <a:latin typeface="Poppins" panose="00000500000000000000" pitchFamily="2" charset="0"/>
              </a:rPr>
              <a:t>Head of People Mobilisation and Change </a:t>
            </a:r>
          </a:p>
          <a:p>
            <a:pPr marL="0" indent="0" algn="l" fontAlgn="base">
              <a:buNone/>
            </a:pPr>
            <a:r>
              <a:rPr lang="en-GB" sz="1200" b="0" i="0" dirty="0">
                <a:solidFill>
                  <a:srgbClr val="004077"/>
                </a:solidFill>
                <a:effectLst/>
                <a:latin typeface="Poppins" panose="00000500000000000000" pitchFamily="2" charset="0"/>
              </a:rPr>
              <a:t>Deena has been an HR professional for over 25 years, beginning her journey as an HR Administrator. She progressed into various advisory and strategic leadership HR roles and supported successful people strategies, including ED&amp;I, HR Programmes, talent development, employee engagement and wellbeing, TUPE, change, and performance management. Outside of work, Deena enjoys cooking, walking, and travelling.</a:t>
            </a:r>
          </a:p>
        </p:txBody>
      </p:sp>
      <p:sp>
        <p:nvSpPr>
          <p:cNvPr id="15" name="Content Placeholder 2">
            <a:extLst>
              <a:ext uri="{FF2B5EF4-FFF2-40B4-BE49-F238E27FC236}">
                <a16:creationId xmlns:a16="http://schemas.microsoft.com/office/drawing/2014/main" id="{C13CE1D2-A8BC-A43B-6788-C3298767411C}"/>
              </a:ext>
            </a:extLst>
          </p:cNvPr>
          <p:cNvSpPr txBox="1">
            <a:spLocks/>
          </p:cNvSpPr>
          <p:nvPr/>
        </p:nvSpPr>
        <p:spPr>
          <a:xfrm>
            <a:off x="1924050" y="4025908"/>
            <a:ext cx="9777607" cy="116840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400" b="1" i="0" dirty="0">
                <a:solidFill>
                  <a:srgbClr val="004077"/>
                </a:solidFill>
                <a:effectLst/>
                <a:latin typeface="Poppins" panose="00000500000000000000" pitchFamily="2" charset="0"/>
              </a:rPr>
              <a:t>Jonathan Mawer </a:t>
            </a:r>
            <a:r>
              <a:rPr lang="en-GB" sz="1400" b="0" i="0" dirty="0">
                <a:solidFill>
                  <a:schemeClr val="tx2"/>
                </a:solidFill>
                <a:effectLst/>
                <a:latin typeface="Poppins" panose="00000500000000000000" pitchFamily="2" charset="0"/>
              </a:rPr>
              <a:t>Head of Operations – South East Region</a:t>
            </a:r>
          </a:p>
          <a:p>
            <a:pPr marL="0" indent="0" fontAlgn="base">
              <a:buNone/>
            </a:pPr>
            <a:r>
              <a:rPr lang="en-GB" sz="1800" dirty="0">
                <a:effectLst/>
                <a:latin typeface="Aptos" panose="020B0004020202020204" pitchFamily="34" charset="0"/>
                <a:ea typeface="Aptos" panose="020B0004020202020204" pitchFamily="34" charset="0"/>
                <a:cs typeface="Aptos" panose="020B0004020202020204" pitchFamily="34" charset="0"/>
              </a:rPr>
              <a:t>Jonathan Mawer has worked in the NHS for 20 years. He started as a Transport Manager in NHS Supply Chain for 10 years, after which he became a General Manager at Barts Health NHS Trust. </a:t>
            </a:r>
            <a:r>
              <a:rPr lang="en-GB" sz="1800">
                <a:effectLst/>
                <a:latin typeface="Aptos" panose="020B0004020202020204" pitchFamily="34" charset="0"/>
                <a:ea typeface="Aptos" panose="020B0004020202020204" pitchFamily="34" charset="0"/>
                <a:cs typeface="Aptos" panose="020B0004020202020204" pitchFamily="34" charset="0"/>
              </a:rPr>
              <a:t>Subsequently, Jon joined G4S Kent &amp; Medway NEPTS contract as General Manager, overseeing services across seven hospitals and locations at Guys &amp; St Thomas’s and Kings College where the team transported around 280,000 patients per year.</a:t>
            </a:r>
          </a:p>
          <a:p>
            <a:pPr marL="0" indent="0" fontAlgn="base">
              <a:buNone/>
            </a:pPr>
            <a:endParaRPr lang="en-GB" sz="1400" b="0" i="0" dirty="0">
              <a:solidFill>
                <a:srgbClr val="004077"/>
              </a:solidFill>
              <a:effectLst/>
              <a:latin typeface="Poppins" panose="00000500000000000000" pitchFamily="2" charset="0"/>
            </a:endParaRPr>
          </a:p>
        </p:txBody>
      </p:sp>
      <p:sp>
        <p:nvSpPr>
          <p:cNvPr id="18" name="Content Placeholder 2">
            <a:extLst>
              <a:ext uri="{FF2B5EF4-FFF2-40B4-BE49-F238E27FC236}">
                <a16:creationId xmlns:a16="http://schemas.microsoft.com/office/drawing/2014/main" id="{BE81A3A6-0A3B-78AB-07A3-67B7A585AFF4}"/>
              </a:ext>
            </a:extLst>
          </p:cNvPr>
          <p:cNvSpPr txBox="1">
            <a:spLocks/>
          </p:cNvSpPr>
          <p:nvPr/>
        </p:nvSpPr>
        <p:spPr>
          <a:xfrm>
            <a:off x="1924050" y="2600865"/>
            <a:ext cx="9777607" cy="14518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400" b="1" i="0" dirty="0">
                <a:solidFill>
                  <a:srgbClr val="004077"/>
                </a:solidFill>
                <a:effectLst/>
                <a:latin typeface="Poppins" panose="00000500000000000000" pitchFamily="2" charset="0"/>
              </a:rPr>
              <a:t>Michele Jackson </a:t>
            </a:r>
            <a:r>
              <a:rPr lang="en-GB" sz="1400" b="0" i="0" dirty="0">
                <a:solidFill>
                  <a:schemeClr val="tx2"/>
                </a:solidFill>
                <a:effectLst/>
                <a:latin typeface="Poppins" panose="00000500000000000000" pitchFamily="2" charset="0"/>
              </a:rPr>
              <a:t>HR Business Partner</a:t>
            </a:r>
            <a:endParaRPr lang="en-GB" sz="1400" b="0" i="0" dirty="0">
              <a:solidFill>
                <a:srgbClr val="004077"/>
              </a:solidFill>
              <a:effectLst/>
              <a:latin typeface="Poppins" panose="00000500000000000000" pitchFamily="2" charset="0"/>
            </a:endParaRPr>
          </a:p>
          <a:p>
            <a:pPr marL="0" indent="0" algn="l" fontAlgn="base">
              <a:buNone/>
            </a:pPr>
            <a:r>
              <a:rPr lang="en-GB" sz="1200" b="0" i="0" dirty="0">
                <a:solidFill>
                  <a:srgbClr val="004077"/>
                </a:solidFill>
                <a:effectLst/>
                <a:latin typeface="Poppins" panose="00000500000000000000" pitchFamily="2" charset="0"/>
              </a:rPr>
              <a:t>Michele joined EMED in September 2021 after a long career in the army. She is an experienced HR professional with a sound operational understanding. She is highly regarded by her peer group and stakeholders when providing day-to-day support and advice that helps improve people's performance. As an HR Business Partner, Michele displays great influence, collaboration, and technical expertise, which enable her to understand and support the delivery of operational challenges and people priorities within the working environment.</a:t>
            </a:r>
          </a:p>
        </p:txBody>
      </p:sp>
      <p:sp>
        <p:nvSpPr>
          <p:cNvPr id="21" name="Content Placeholder 2">
            <a:extLst>
              <a:ext uri="{FF2B5EF4-FFF2-40B4-BE49-F238E27FC236}">
                <a16:creationId xmlns:a16="http://schemas.microsoft.com/office/drawing/2014/main" id="{24F10645-BF73-4E17-D5C9-6DD8A4832C68}"/>
              </a:ext>
            </a:extLst>
          </p:cNvPr>
          <p:cNvSpPr txBox="1">
            <a:spLocks/>
          </p:cNvSpPr>
          <p:nvPr/>
        </p:nvSpPr>
        <p:spPr>
          <a:xfrm>
            <a:off x="1924050" y="5450952"/>
            <a:ext cx="9777607" cy="10800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400" b="1" i="0" dirty="0">
                <a:solidFill>
                  <a:srgbClr val="004077"/>
                </a:solidFill>
                <a:effectLst/>
                <a:latin typeface="Poppins" panose="00000500000000000000" pitchFamily="2" charset="0"/>
              </a:rPr>
              <a:t>David Bradford </a:t>
            </a:r>
            <a:r>
              <a:rPr lang="en-GB" sz="1400" b="0" i="0" dirty="0">
                <a:solidFill>
                  <a:schemeClr val="tx2"/>
                </a:solidFill>
                <a:effectLst/>
                <a:latin typeface="Poppins" panose="00000500000000000000" pitchFamily="2" charset="0"/>
              </a:rPr>
              <a:t>EMED Patient Care Managing Director</a:t>
            </a:r>
            <a:endParaRPr lang="en-GB" sz="1400" b="0" i="0" dirty="0">
              <a:solidFill>
                <a:srgbClr val="004077"/>
              </a:solidFill>
              <a:effectLst/>
              <a:latin typeface="Poppins" panose="00000500000000000000" pitchFamily="2" charset="0"/>
            </a:endParaRPr>
          </a:p>
          <a:p>
            <a:pPr marL="0" indent="0" algn="l" fontAlgn="base">
              <a:buNone/>
            </a:pPr>
            <a:r>
              <a:rPr lang="en-GB" sz="1200" dirty="0">
                <a:solidFill>
                  <a:srgbClr val="004077"/>
                </a:solidFill>
                <a:latin typeface="Poppins" panose="00000500000000000000" pitchFamily="2" charset="0"/>
              </a:rPr>
              <a:t>David joined EMED Patient Care in 2024. David joined us following a successful career in the bus sector, cumulating as the Managing Director for National Express in the UK, overseeing 4,000 frontline colleagues.</a:t>
            </a:r>
            <a:endParaRPr lang="en-GB" sz="1200" b="0" i="0" dirty="0">
              <a:solidFill>
                <a:srgbClr val="004077"/>
              </a:solidFill>
              <a:effectLst/>
              <a:latin typeface="Poppins" panose="00000500000000000000" pitchFamily="2" charset="0"/>
            </a:endParaRPr>
          </a:p>
        </p:txBody>
      </p:sp>
      <p:pic>
        <p:nvPicPr>
          <p:cNvPr id="23" name="Picture 22">
            <a:extLst>
              <a:ext uri="{FF2B5EF4-FFF2-40B4-BE49-F238E27FC236}">
                <a16:creationId xmlns:a16="http://schemas.microsoft.com/office/drawing/2014/main" id="{08ED3D70-BD89-B8ED-74A5-1174F12F56D9}"/>
              </a:ext>
            </a:extLst>
          </p:cNvPr>
          <p:cNvPicPr>
            <a:picLocks noChangeAspect="1"/>
          </p:cNvPicPr>
          <p:nvPr/>
        </p:nvPicPr>
        <p:blipFill>
          <a:blip r:embed="rId2"/>
          <a:srcRect/>
          <a:stretch/>
        </p:blipFill>
        <p:spPr>
          <a:xfrm>
            <a:off x="336069" y="5450951"/>
            <a:ext cx="1080000" cy="1080000"/>
          </a:xfrm>
          <a:prstGeom prst="rect">
            <a:avLst/>
          </a:prstGeom>
        </p:spPr>
      </p:pic>
      <p:pic>
        <p:nvPicPr>
          <p:cNvPr id="25" name="Picture 24">
            <a:extLst>
              <a:ext uri="{FF2B5EF4-FFF2-40B4-BE49-F238E27FC236}">
                <a16:creationId xmlns:a16="http://schemas.microsoft.com/office/drawing/2014/main" id="{E13EBD98-7B1C-98AF-2997-9231BCC30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34" y="2600865"/>
            <a:ext cx="1085070" cy="1080000"/>
          </a:xfrm>
          <a:prstGeom prst="rect">
            <a:avLst/>
          </a:prstGeom>
        </p:spPr>
      </p:pic>
      <p:pic>
        <p:nvPicPr>
          <p:cNvPr id="27" name="Picture 26">
            <a:extLst>
              <a:ext uri="{FF2B5EF4-FFF2-40B4-BE49-F238E27FC236}">
                <a16:creationId xmlns:a16="http://schemas.microsoft.com/office/drawing/2014/main" id="{BFFCFAE9-33D8-B80B-1A32-45D90C533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34" y="1175822"/>
            <a:ext cx="1085070" cy="1080000"/>
          </a:xfrm>
          <a:prstGeom prst="rect">
            <a:avLst/>
          </a:prstGeom>
        </p:spPr>
      </p:pic>
      <p:cxnSp>
        <p:nvCxnSpPr>
          <p:cNvPr id="31" name="Straight Connector 30">
            <a:extLst>
              <a:ext uri="{FF2B5EF4-FFF2-40B4-BE49-F238E27FC236}">
                <a16:creationId xmlns:a16="http://schemas.microsoft.com/office/drawing/2014/main" id="{2FF866D6-850D-66EF-4DD4-73AC3ED8876C}"/>
              </a:ext>
            </a:extLst>
          </p:cNvPr>
          <p:cNvCxnSpPr>
            <a:cxnSpLocks/>
          </p:cNvCxnSpPr>
          <p:nvPr/>
        </p:nvCxnSpPr>
        <p:spPr>
          <a:xfrm>
            <a:off x="1733550" y="1175822"/>
            <a:ext cx="0" cy="108000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A72764-D24C-F87E-0BC4-F797BB0906DA}"/>
              </a:ext>
            </a:extLst>
          </p:cNvPr>
          <p:cNvCxnSpPr>
            <a:cxnSpLocks/>
          </p:cNvCxnSpPr>
          <p:nvPr/>
        </p:nvCxnSpPr>
        <p:spPr>
          <a:xfrm>
            <a:off x="1733550" y="2600865"/>
            <a:ext cx="0" cy="108000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4F78F42-AD26-ABCA-1EA0-12C3D9E70C22}"/>
              </a:ext>
            </a:extLst>
          </p:cNvPr>
          <p:cNvCxnSpPr>
            <a:cxnSpLocks/>
          </p:cNvCxnSpPr>
          <p:nvPr/>
        </p:nvCxnSpPr>
        <p:spPr>
          <a:xfrm>
            <a:off x="1733550" y="4025908"/>
            <a:ext cx="0" cy="108000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126F0F-A40D-4535-3D67-31C02F6954ED}"/>
              </a:ext>
            </a:extLst>
          </p:cNvPr>
          <p:cNvCxnSpPr>
            <a:cxnSpLocks/>
          </p:cNvCxnSpPr>
          <p:nvPr/>
        </p:nvCxnSpPr>
        <p:spPr>
          <a:xfrm>
            <a:off x="1733550" y="5450951"/>
            <a:ext cx="0" cy="108000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Download Blank Profile Picture, Mystery Man, Avatar. Royalty ...">
            <a:extLst>
              <a:ext uri="{FF2B5EF4-FFF2-40B4-BE49-F238E27FC236}">
                <a16:creationId xmlns:a16="http://schemas.microsoft.com/office/drawing/2014/main" id="{477BBFF4-3CFF-03F2-9B5D-F965BAB3B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35" y="40170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suit and tie&#10;&#10;Description automatically generated">
            <a:extLst>
              <a:ext uri="{FF2B5EF4-FFF2-40B4-BE49-F238E27FC236}">
                <a16:creationId xmlns:a16="http://schemas.microsoft.com/office/drawing/2014/main" id="{985717A5-90A5-250E-4581-844BB1BAEA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534" y="4025908"/>
            <a:ext cx="1080000" cy="1171751"/>
          </a:xfrm>
          <a:prstGeom prst="rect">
            <a:avLst/>
          </a:prstGeom>
          <a:noFill/>
          <a:ln>
            <a:noFill/>
          </a:ln>
        </p:spPr>
      </p:pic>
    </p:spTree>
    <p:extLst>
      <p:ext uri="{BB962C8B-B14F-4D97-AF65-F5344CB8AC3E}">
        <p14:creationId xmlns:p14="http://schemas.microsoft.com/office/powerpoint/2010/main" val="407016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464C-BDCC-0838-FFF8-0257C56FC167}"/>
              </a:ext>
            </a:extLst>
          </p:cNvPr>
          <p:cNvSpPr txBox="1">
            <a:spLocks/>
          </p:cNvSpPr>
          <p:nvPr/>
        </p:nvSpPr>
        <p:spPr>
          <a:xfrm>
            <a:off x="333704" y="207470"/>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dirty="0">
                <a:solidFill>
                  <a:srgbClr val="004077"/>
                </a:solidFill>
                <a:latin typeface="+mn-lt"/>
              </a:rPr>
              <a:t>TUPE PACKS - WHAT WE NEED FROM YOU?</a:t>
            </a:r>
            <a:endParaRPr lang="en-GB" sz="3600" b="1" i="1" dirty="0">
              <a:solidFill>
                <a:srgbClr val="004077"/>
              </a:solidFill>
              <a:highlight>
                <a:srgbClr val="FFFF00"/>
              </a:highlight>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333704" y="1175822"/>
            <a:ext cx="11367953" cy="42751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spcAft>
                <a:spcPts val="1200"/>
              </a:spcAft>
              <a:buNone/>
            </a:pPr>
            <a:endParaRPr lang="en-GB" sz="1800" dirty="0">
              <a:solidFill>
                <a:srgbClr val="004077"/>
              </a:solidFill>
              <a:latin typeface="Poppins" panose="00000500000000000000" pitchFamily="2" charset="0"/>
            </a:endParaRPr>
          </a:p>
          <a:p>
            <a:pPr marL="0" indent="0" fontAlgn="base">
              <a:lnSpc>
                <a:spcPct val="100000"/>
              </a:lnSpc>
              <a:spcBef>
                <a:spcPts val="0"/>
              </a:spcBef>
              <a:spcAft>
                <a:spcPts val="1200"/>
              </a:spcAft>
              <a:buNone/>
            </a:pPr>
            <a:r>
              <a:rPr lang="en-GB" sz="1800" dirty="0">
                <a:solidFill>
                  <a:srgbClr val="004077"/>
                </a:solidFill>
                <a:latin typeface="Poppins" panose="00000500000000000000" pitchFamily="2" charset="0"/>
              </a:rPr>
              <a:t>To ensure the onboarding process goes as smooth as possible, we will need from you the documents contained on the Checklist in the Welcome Pack. These include:</a:t>
            </a:r>
          </a:p>
          <a:p>
            <a:pPr fontAlgn="base">
              <a:lnSpc>
                <a:spcPct val="100000"/>
              </a:lnSpc>
              <a:spcBef>
                <a:spcPts val="0"/>
              </a:spcBef>
              <a:spcAft>
                <a:spcPts val="1200"/>
              </a:spcAft>
              <a:buClr>
                <a:schemeClr val="accent2"/>
              </a:buClr>
            </a:pPr>
            <a:r>
              <a:rPr lang="en-GB" sz="1800" dirty="0">
                <a:solidFill>
                  <a:srgbClr val="004077"/>
                </a:solidFill>
                <a:latin typeface="Poppins" panose="00000500000000000000" pitchFamily="2" charset="0"/>
              </a:rPr>
              <a:t>Your current DBS Certificate</a:t>
            </a:r>
          </a:p>
          <a:p>
            <a:pPr fontAlgn="base">
              <a:lnSpc>
                <a:spcPct val="100000"/>
              </a:lnSpc>
              <a:spcBef>
                <a:spcPts val="0"/>
              </a:spcBef>
              <a:spcAft>
                <a:spcPts val="1200"/>
              </a:spcAft>
              <a:buClr>
                <a:schemeClr val="accent2"/>
              </a:buClr>
            </a:pPr>
            <a:r>
              <a:rPr lang="en-GB" sz="1800" dirty="0">
                <a:solidFill>
                  <a:srgbClr val="004077"/>
                </a:solidFill>
                <a:latin typeface="Poppins" panose="00000500000000000000" pitchFamily="2" charset="0"/>
              </a:rPr>
              <a:t>Your current Photo driving licence</a:t>
            </a:r>
          </a:p>
          <a:p>
            <a:pPr fontAlgn="base">
              <a:lnSpc>
                <a:spcPct val="100000"/>
              </a:lnSpc>
              <a:spcBef>
                <a:spcPts val="0"/>
              </a:spcBef>
              <a:spcAft>
                <a:spcPts val="1200"/>
              </a:spcAft>
              <a:buClr>
                <a:schemeClr val="accent2"/>
              </a:buClr>
            </a:pPr>
            <a:r>
              <a:rPr lang="en-GB" sz="1800" dirty="0">
                <a:solidFill>
                  <a:srgbClr val="004077"/>
                </a:solidFill>
                <a:latin typeface="Poppins" panose="00000500000000000000" pitchFamily="2" charset="0"/>
              </a:rPr>
              <a:t>Your full employment history (from school leaver age).  No references will be applied for under TUPE process but require this on file for CQC requirements</a:t>
            </a:r>
          </a:p>
          <a:p>
            <a:pPr fontAlgn="base">
              <a:lnSpc>
                <a:spcPct val="100000"/>
              </a:lnSpc>
              <a:spcBef>
                <a:spcPts val="0"/>
              </a:spcBef>
              <a:spcAft>
                <a:spcPts val="1200"/>
              </a:spcAft>
              <a:buClr>
                <a:schemeClr val="accent2"/>
              </a:buClr>
            </a:pPr>
            <a:r>
              <a:rPr lang="en-GB" sz="1800" dirty="0">
                <a:solidFill>
                  <a:srgbClr val="004077"/>
                </a:solidFill>
                <a:latin typeface="Poppins" panose="00000500000000000000" pitchFamily="2" charset="0"/>
              </a:rPr>
              <a:t>Right to work evidence</a:t>
            </a:r>
          </a:p>
          <a:p>
            <a:pPr fontAlgn="base">
              <a:lnSpc>
                <a:spcPct val="100000"/>
              </a:lnSpc>
              <a:spcBef>
                <a:spcPts val="0"/>
              </a:spcBef>
              <a:spcAft>
                <a:spcPts val="1200"/>
              </a:spcAft>
              <a:buClr>
                <a:schemeClr val="accent2"/>
              </a:buClr>
            </a:pPr>
            <a:r>
              <a:rPr lang="en-GB" sz="1800" dirty="0">
                <a:solidFill>
                  <a:srgbClr val="004077"/>
                </a:solidFill>
                <a:latin typeface="Poppins" panose="00000500000000000000" pitchFamily="2" charset="0"/>
              </a:rPr>
              <a:t>Proof of address for past 5 years</a:t>
            </a:r>
          </a:p>
          <a:p>
            <a:pPr fontAlgn="base">
              <a:lnSpc>
                <a:spcPct val="100000"/>
              </a:lnSpc>
              <a:spcBef>
                <a:spcPts val="0"/>
              </a:spcBef>
              <a:spcAft>
                <a:spcPts val="1200"/>
              </a:spcAft>
              <a:buClr>
                <a:schemeClr val="accent2"/>
              </a:buClr>
            </a:pPr>
            <a:r>
              <a:rPr lang="en-GB" sz="1800" dirty="0">
                <a:solidFill>
                  <a:srgbClr val="004077"/>
                </a:solidFill>
                <a:latin typeface="Poppins" panose="00000500000000000000" pitchFamily="2" charset="0"/>
              </a:rPr>
              <a:t>Completion of all forms within TUPE New Starter Pack</a:t>
            </a:r>
          </a:p>
          <a:p>
            <a:pPr fontAlgn="base">
              <a:lnSpc>
                <a:spcPct val="100000"/>
              </a:lnSpc>
              <a:spcBef>
                <a:spcPts val="0"/>
              </a:spcBef>
              <a:spcAft>
                <a:spcPts val="1200"/>
              </a:spcAft>
            </a:pPr>
            <a:endParaRPr lang="en-GB" sz="1600" dirty="0">
              <a:solidFill>
                <a:srgbClr val="004077"/>
              </a:solidFill>
              <a:latin typeface="Poppins" panose="00000500000000000000" pitchFamily="2" charset="0"/>
            </a:endParaRPr>
          </a:p>
          <a:p>
            <a:pPr marL="0" indent="0" algn="l" fontAlgn="base">
              <a:lnSpc>
                <a:spcPct val="100000"/>
              </a:lnSpc>
              <a:spcBef>
                <a:spcPts val="0"/>
              </a:spcBef>
              <a:spcAft>
                <a:spcPts val="1200"/>
              </a:spcAft>
              <a:buNone/>
            </a:pPr>
            <a:endParaRPr lang="en-GB" sz="1200" b="0" i="0" dirty="0">
              <a:solidFill>
                <a:srgbClr val="004077"/>
              </a:solidFill>
              <a:effectLst/>
              <a:latin typeface="Poppins" panose="00000500000000000000" pitchFamily="2" charset="0"/>
            </a:endParaRPr>
          </a:p>
        </p:txBody>
      </p:sp>
      <p:sp>
        <p:nvSpPr>
          <p:cNvPr id="15" name="Content Placeholder 2">
            <a:extLst>
              <a:ext uri="{FF2B5EF4-FFF2-40B4-BE49-F238E27FC236}">
                <a16:creationId xmlns:a16="http://schemas.microsoft.com/office/drawing/2014/main" id="{C13CE1D2-A8BC-A43B-6788-C3298767411C}"/>
              </a:ext>
            </a:extLst>
          </p:cNvPr>
          <p:cNvSpPr txBox="1">
            <a:spLocks/>
          </p:cNvSpPr>
          <p:nvPr/>
        </p:nvSpPr>
        <p:spPr>
          <a:xfrm>
            <a:off x="1924048" y="2556665"/>
            <a:ext cx="9777607" cy="11684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GB" sz="1400" b="0" i="0" dirty="0">
              <a:solidFill>
                <a:srgbClr val="004077"/>
              </a:solidFill>
              <a:effectLst/>
              <a:latin typeface="Poppins" panose="00000500000000000000" pitchFamily="2" charset="0"/>
            </a:endParaRPr>
          </a:p>
        </p:txBody>
      </p:sp>
      <p:sp>
        <p:nvSpPr>
          <p:cNvPr id="21" name="Content Placeholder 2">
            <a:extLst>
              <a:ext uri="{FF2B5EF4-FFF2-40B4-BE49-F238E27FC236}">
                <a16:creationId xmlns:a16="http://schemas.microsoft.com/office/drawing/2014/main" id="{24F10645-BF73-4E17-D5C9-6DD8A4832C68}"/>
              </a:ext>
            </a:extLst>
          </p:cNvPr>
          <p:cNvSpPr txBox="1">
            <a:spLocks/>
          </p:cNvSpPr>
          <p:nvPr/>
        </p:nvSpPr>
        <p:spPr>
          <a:xfrm>
            <a:off x="1924050" y="5450951"/>
            <a:ext cx="9777607" cy="12893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GB" sz="1200" b="0" i="0" dirty="0">
              <a:solidFill>
                <a:srgbClr val="004077"/>
              </a:solidFill>
              <a:effectLst/>
              <a:latin typeface="Poppins" panose="00000500000000000000" pitchFamily="2" charset="0"/>
            </a:endParaRPr>
          </a:p>
        </p:txBody>
      </p:sp>
    </p:spTree>
    <p:extLst>
      <p:ext uri="{BB962C8B-B14F-4D97-AF65-F5344CB8AC3E}">
        <p14:creationId xmlns:p14="http://schemas.microsoft.com/office/powerpoint/2010/main" val="85309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E96DB-0B7E-4EAD-CEEC-47F11C0AF0D7}"/>
              </a:ext>
            </a:extLst>
          </p:cNvPr>
          <p:cNvSpPr txBox="1">
            <a:spLocks/>
          </p:cNvSpPr>
          <p:nvPr/>
        </p:nvSpPr>
        <p:spPr>
          <a:xfrm>
            <a:off x="333703" y="1366344"/>
            <a:ext cx="5559097" cy="4109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spcBef>
                <a:spcPts val="0"/>
              </a:spcBef>
              <a:spcAft>
                <a:spcPts val="1200"/>
              </a:spcAft>
              <a:buClr>
                <a:schemeClr val="accent2"/>
              </a:buClr>
            </a:pPr>
            <a:endParaRPr lang="en-GB" sz="1800" dirty="0">
              <a:solidFill>
                <a:srgbClr val="004077"/>
              </a:solidFill>
            </a:endParaRPr>
          </a:p>
        </p:txBody>
      </p:sp>
      <p:sp>
        <p:nvSpPr>
          <p:cNvPr id="2" name="Title 1">
            <a:extLst>
              <a:ext uri="{FF2B5EF4-FFF2-40B4-BE49-F238E27FC236}">
                <a16:creationId xmlns:a16="http://schemas.microsoft.com/office/drawing/2014/main" id="{A803AC5B-D9F1-84F9-6ABE-0FA6060BE69F}"/>
              </a:ext>
            </a:extLst>
          </p:cNvPr>
          <p:cNvSpPr txBox="1">
            <a:spLocks/>
          </p:cNvSpPr>
          <p:nvPr/>
        </p:nvSpPr>
        <p:spPr>
          <a:xfrm>
            <a:off x="333704" y="207470"/>
            <a:ext cx="8978463" cy="917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cap="all" dirty="0">
                <a:solidFill>
                  <a:srgbClr val="004077"/>
                </a:solidFill>
                <a:latin typeface="+mn-lt"/>
              </a:rPr>
              <a:t>Next Steps</a:t>
            </a:r>
            <a:endParaRPr lang="en-GB" sz="1200" b="1" cap="all" dirty="0">
              <a:solidFill>
                <a:srgbClr val="004077"/>
              </a:solidFill>
              <a:latin typeface="+mn-lt"/>
            </a:endParaRPr>
          </a:p>
        </p:txBody>
      </p:sp>
      <p:graphicFrame>
        <p:nvGraphicFramePr>
          <p:cNvPr id="12" name="Diagram 11">
            <a:extLst>
              <a:ext uri="{FF2B5EF4-FFF2-40B4-BE49-F238E27FC236}">
                <a16:creationId xmlns:a16="http://schemas.microsoft.com/office/drawing/2014/main" id="{EA0B37AA-FCE8-1978-3F27-C7EA93D6DC57}"/>
              </a:ext>
            </a:extLst>
          </p:cNvPr>
          <p:cNvGraphicFramePr/>
          <p:nvPr>
            <p:extLst>
              <p:ext uri="{D42A27DB-BD31-4B8C-83A1-F6EECF244321}">
                <p14:modId xmlns:p14="http://schemas.microsoft.com/office/powerpoint/2010/main" val="1034257487"/>
              </p:ext>
            </p:extLst>
          </p:nvPr>
        </p:nvGraphicFramePr>
        <p:xfrm>
          <a:off x="796030" y="1382055"/>
          <a:ext cx="10599938" cy="4367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E4EE3A-B8DA-8DD0-71F8-B83E13A222D9}"/>
              </a:ext>
            </a:extLst>
          </p:cNvPr>
          <p:cNvSpPr txBox="1"/>
          <p:nvPr/>
        </p:nvSpPr>
        <p:spPr>
          <a:xfrm>
            <a:off x="5834514" y="2446429"/>
            <a:ext cx="6357486" cy="1200329"/>
          </a:xfrm>
          <a:prstGeom prst="rect">
            <a:avLst/>
          </a:prstGeom>
          <a:noFill/>
        </p:spPr>
        <p:txBody>
          <a:bodyPr wrap="square" rtlCol="0">
            <a:spAutoFit/>
          </a:bodyPr>
          <a:lstStyle/>
          <a:p>
            <a:r>
              <a:rPr lang="en-GB" sz="3600" b="1" cap="all" dirty="0">
                <a:solidFill>
                  <a:schemeClr val="bg1"/>
                </a:solidFill>
              </a:rPr>
              <a:t>Question &amp; Answer Session</a:t>
            </a:r>
          </a:p>
        </p:txBody>
      </p:sp>
    </p:spTree>
    <p:extLst>
      <p:ext uri="{BB962C8B-B14F-4D97-AF65-F5344CB8AC3E}">
        <p14:creationId xmlns:p14="http://schemas.microsoft.com/office/powerpoint/2010/main" val="226804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CA4C99-3CFB-30DA-6FEE-A82114D82932}"/>
              </a:ext>
            </a:extLst>
          </p:cNvPr>
          <p:cNvSpPr/>
          <p:nvPr/>
        </p:nvSpPr>
        <p:spPr>
          <a:xfrm>
            <a:off x="100106" y="5689600"/>
            <a:ext cx="8039100" cy="116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803AC5B-D9F1-84F9-6ABE-0FA6060BE69F}"/>
              </a:ext>
            </a:extLst>
          </p:cNvPr>
          <p:cNvSpPr txBox="1">
            <a:spLocks noGrp="1" noRot="1" noMove="1" noResize="1" noEditPoints="1" noAdjustHandles="1" noChangeArrowheads="1" noChangeShapeType="1"/>
          </p:cNvSpPr>
          <p:nvPr/>
        </p:nvSpPr>
        <p:spPr>
          <a:xfrm>
            <a:off x="333704" y="207470"/>
            <a:ext cx="8978463" cy="917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cap="all" dirty="0">
                <a:solidFill>
                  <a:srgbClr val="004077"/>
                </a:solidFill>
                <a:latin typeface="+mn-lt"/>
              </a:rPr>
              <a:t>Agenda</a:t>
            </a:r>
            <a:endParaRPr lang="en-GB" sz="2800" b="1" cap="all" dirty="0">
              <a:solidFill>
                <a:srgbClr val="004077"/>
              </a:solidFill>
              <a:latin typeface="+mn-lt"/>
            </a:endParaRPr>
          </a:p>
        </p:txBody>
      </p:sp>
      <p:sp>
        <p:nvSpPr>
          <p:cNvPr id="3" name="Content Placeholder 2">
            <a:extLst>
              <a:ext uri="{FF2B5EF4-FFF2-40B4-BE49-F238E27FC236}">
                <a16:creationId xmlns:a16="http://schemas.microsoft.com/office/drawing/2014/main" id="{110E96DB-0B7E-4EAD-CEEC-47F11C0AF0D7}"/>
              </a:ext>
            </a:extLst>
          </p:cNvPr>
          <p:cNvSpPr txBox="1">
            <a:spLocks noGrp="1" noRot="1" noMove="1" noResize="1" noEditPoints="1" noAdjustHandles="1" noChangeArrowheads="1" noChangeShapeType="1"/>
          </p:cNvSpPr>
          <p:nvPr/>
        </p:nvSpPr>
        <p:spPr>
          <a:xfrm>
            <a:off x="333703" y="1366344"/>
            <a:ext cx="11027979" cy="4109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200"/>
              </a:spcAft>
              <a:buClr>
                <a:schemeClr val="accent2"/>
              </a:buClr>
            </a:pPr>
            <a:r>
              <a:rPr lang="en-GB" sz="2000" dirty="0">
                <a:solidFill>
                  <a:srgbClr val="004077"/>
                </a:solidFill>
              </a:rPr>
              <a:t>Welcome to EMED Group </a:t>
            </a:r>
          </a:p>
          <a:p>
            <a:pPr>
              <a:lnSpc>
                <a:spcPct val="110000"/>
              </a:lnSpc>
              <a:spcBef>
                <a:spcPts val="0"/>
              </a:spcBef>
              <a:spcAft>
                <a:spcPts val="1200"/>
              </a:spcAft>
              <a:buClr>
                <a:schemeClr val="accent2"/>
              </a:buClr>
            </a:pPr>
            <a:r>
              <a:rPr lang="en-GB" sz="2000" dirty="0">
                <a:solidFill>
                  <a:srgbClr val="004077"/>
                </a:solidFill>
              </a:rPr>
              <a:t>Our Vision &amp; Values</a:t>
            </a:r>
          </a:p>
          <a:p>
            <a:pPr>
              <a:lnSpc>
                <a:spcPct val="110000"/>
              </a:lnSpc>
              <a:spcBef>
                <a:spcPts val="0"/>
              </a:spcBef>
              <a:spcAft>
                <a:spcPts val="1200"/>
              </a:spcAft>
              <a:buClr>
                <a:schemeClr val="accent2"/>
              </a:buClr>
            </a:pPr>
            <a:r>
              <a:rPr lang="en-GB" sz="2000" dirty="0">
                <a:solidFill>
                  <a:srgbClr val="004077"/>
                </a:solidFill>
              </a:rPr>
              <a:t>Who are EMED Group?</a:t>
            </a:r>
          </a:p>
          <a:p>
            <a:pPr>
              <a:lnSpc>
                <a:spcPct val="110000"/>
              </a:lnSpc>
              <a:spcBef>
                <a:spcPts val="0"/>
              </a:spcBef>
              <a:spcAft>
                <a:spcPts val="1200"/>
              </a:spcAft>
              <a:buClr>
                <a:schemeClr val="accent2"/>
              </a:buClr>
            </a:pPr>
            <a:r>
              <a:rPr lang="en-GB" sz="2000" dirty="0">
                <a:solidFill>
                  <a:srgbClr val="004077"/>
                </a:solidFill>
              </a:rPr>
              <a:t>New Contract</a:t>
            </a:r>
          </a:p>
          <a:p>
            <a:pPr>
              <a:lnSpc>
                <a:spcPct val="110000"/>
              </a:lnSpc>
              <a:spcBef>
                <a:spcPts val="0"/>
              </a:spcBef>
              <a:spcAft>
                <a:spcPts val="1200"/>
              </a:spcAft>
              <a:buClr>
                <a:schemeClr val="accent2"/>
              </a:buClr>
            </a:pPr>
            <a:r>
              <a:rPr lang="en-GB" sz="2000" dirty="0">
                <a:solidFill>
                  <a:srgbClr val="004077"/>
                </a:solidFill>
              </a:rPr>
              <a:t>TUPE – What this means for you</a:t>
            </a:r>
          </a:p>
          <a:p>
            <a:pPr>
              <a:lnSpc>
                <a:spcPct val="110000"/>
              </a:lnSpc>
              <a:spcBef>
                <a:spcPts val="0"/>
              </a:spcBef>
              <a:spcAft>
                <a:spcPts val="1200"/>
              </a:spcAft>
              <a:buClr>
                <a:schemeClr val="accent2"/>
              </a:buClr>
            </a:pPr>
            <a:r>
              <a:rPr lang="en-GB" sz="2000" dirty="0">
                <a:solidFill>
                  <a:srgbClr val="004077"/>
                </a:solidFill>
              </a:rPr>
              <a:t>Colleague Benefits</a:t>
            </a:r>
          </a:p>
          <a:p>
            <a:pPr>
              <a:lnSpc>
                <a:spcPct val="110000"/>
              </a:lnSpc>
              <a:spcBef>
                <a:spcPts val="0"/>
              </a:spcBef>
              <a:spcAft>
                <a:spcPts val="1200"/>
              </a:spcAft>
              <a:buClr>
                <a:schemeClr val="accent2"/>
              </a:buClr>
            </a:pPr>
            <a:r>
              <a:rPr lang="en-GB" sz="2000" dirty="0">
                <a:solidFill>
                  <a:srgbClr val="004077"/>
                </a:solidFill>
              </a:rPr>
              <a:t>Proposed Consultation Timeline</a:t>
            </a:r>
          </a:p>
          <a:p>
            <a:pPr>
              <a:lnSpc>
                <a:spcPct val="110000"/>
              </a:lnSpc>
              <a:spcBef>
                <a:spcPts val="0"/>
              </a:spcBef>
              <a:spcAft>
                <a:spcPts val="1200"/>
              </a:spcAft>
              <a:buClr>
                <a:schemeClr val="accent2"/>
              </a:buClr>
            </a:pPr>
            <a:r>
              <a:rPr lang="en-GB" sz="2000" dirty="0">
                <a:solidFill>
                  <a:srgbClr val="004077"/>
                </a:solidFill>
              </a:rPr>
              <a:t>TUPE Pack and Next Steps</a:t>
            </a:r>
          </a:p>
          <a:p>
            <a:pPr>
              <a:lnSpc>
                <a:spcPct val="110000"/>
              </a:lnSpc>
              <a:spcBef>
                <a:spcPts val="0"/>
              </a:spcBef>
              <a:spcAft>
                <a:spcPts val="1200"/>
              </a:spcAft>
              <a:buClr>
                <a:schemeClr val="accent2"/>
              </a:buClr>
            </a:pPr>
            <a:r>
              <a:rPr lang="en-GB" sz="2000" dirty="0">
                <a:solidFill>
                  <a:srgbClr val="004077"/>
                </a:solidFill>
              </a:rPr>
              <a:t>Q&amp;A</a:t>
            </a:r>
          </a:p>
        </p:txBody>
      </p:sp>
      <p:grpSp>
        <p:nvGrpSpPr>
          <p:cNvPr id="7" name="Group 6">
            <a:extLst>
              <a:ext uri="{FF2B5EF4-FFF2-40B4-BE49-F238E27FC236}">
                <a16:creationId xmlns:a16="http://schemas.microsoft.com/office/drawing/2014/main" id="{7D7C5915-3324-CB92-7E21-9AB33AA0164A}"/>
              </a:ext>
            </a:extLst>
          </p:cNvPr>
          <p:cNvGrpSpPr/>
          <p:nvPr/>
        </p:nvGrpSpPr>
        <p:grpSpPr>
          <a:xfrm>
            <a:off x="6178890" y="508657"/>
            <a:ext cx="5402350" cy="4999945"/>
            <a:chOff x="6178890" y="1061363"/>
            <a:chExt cx="5402350" cy="4999945"/>
          </a:xfrm>
        </p:grpSpPr>
        <p:sp>
          <p:nvSpPr>
            <p:cNvPr id="4" name="Rectangle: Rounded Corners 3">
              <a:extLst>
                <a:ext uri="{FF2B5EF4-FFF2-40B4-BE49-F238E27FC236}">
                  <a16:creationId xmlns:a16="http://schemas.microsoft.com/office/drawing/2014/main" id="{3F6B55DF-5E03-BD2F-7EA8-940105272C8A}"/>
                </a:ext>
              </a:extLst>
            </p:cNvPr>
            <p:cNvSpPr/>
            <p:nvPr/>
          </p:nvSpPr>
          <p:spPr>
            <a:xfrm rot="2804824">
              <a:off x="5366064" y="1874189"/>
              <a:ext cx="4185308" cy="2559655"/>
            </a:xfrm>
            <a:prstGeom prst="roundRect">
              <a:avLst>
                <a:gd name="adj" fmla="val 50000"/>
              </a:avLst>
            </a:prstGeom>
            <a:solidFill>
              <a:schemeClr val="accent2">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 name="Picture 5" descr="A person in green uniform standing next to a yellow ambulance&#10;&#10;Description automatically generated">
              <a:extLst>
                <a:ext uri="{FF2B5EF4-FFF2-40B4-BE49-F238E27FC236}">
                  <a16:creationId xmlns:a16="http://schemas.microsoft.com/office/drawing/2014/main" id="{E3399902-1936-9924-54B0-0D2C1908D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890" y="2461308"/>
              <a:ext cx="5401350" cy="3600000"/>
            </a:xfrm>
            <a:prstGeom prst="rect">
              <a:avLst/>
            </a:prstGeom>
          </p:spPr>
        </p:pic>
      </p:grpSp>
    </p:spTree>
    <p:extLst>
      <p:ext uri="{BB962C8B-B14F-4D97-AF65-F5344CB8AC3E}">
        <p14:creationId xmlns:p14="http://schemas.microsoft.com/office/powerpoint/2010/main" val="39497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r&#10;&#10;Description automatically generated">
            <a:extLst>
              <a:ext uri="{FF2B5EF4-FFF2-40B4-BE49-F238E27FC236}">
                <a16:creationId xmlns:a16="http://schemas.microsoft.com/office/drawing/2014/main" id="{C7004020-83D1-F453-F86F-66B1230B71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5D5010D-B532-BD21-C1BC-3FAC9154E1A5}"/>
              </a:ext>
            </a:extLst>
          </p:cNvPr>
          <p:cNvSpPr/>
          <p:nvPr/>
        </p:nvSpPr>
        <p:spPr>
          <a:xfrm>
            <a:off x="-1" y="0"/>
            <a:ext cx="12192000" cy="6858000"/>
          </a:xfrm>
          <a:prstGeom prst="rect">
            <a:avLst/>
          </a:prstGeom>
          <a:solidFill>
            <a:schemeClr val="accent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E8FA2D4-57A8-B331-481C-525464A17002}"/>
              </a:ext>
            </a:extLst>
          </p:cNvPr>
          <p:cNvGrpSpPr/>
          <p:nvPr/>
        </p:nvGrpSpPr>
        <p:grpSpPr>
          <a:xfrm>
            <a:off x="681201" y="1071031"/>
            <a:ext cx="10829596" cy="4207939"/>
            <a:chOff x="681201" y="776211"/>
            <a:chExt cx="10829596" cy="4207939"/>
          </a:xfrm>
        </p:grpSpPr>
        <p:sp>
          <p:nvSpPr>
            <p:cNvPr id="5" name="Title 1">
              <a:extLst>
                <a:ext uri="{FF2B5EF4-FFF2-40B4-BE49-F238E27FC236}">
                  <a16:creationId xmlns:a16="http://schemas.microsoft.com/office/drawing/2014/main" id="{B6BF5AE5-B12A-2ED3-05FB-85565C8CFC11}"/>
                </a:ext>
              </a:extLst>
            </p:cNvPr>
            <p:cNvSpPr txBox="1">
              <a:spLocks/>
            </p:cNvSpPr>
            <p:nvPr/>
          </p:nvSpPr>
          <p:spPr>
            <a:xfrm>
              <a:off x="1773621" y="1871170"/>
              <a:ext cx="8978463"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4800" b="1" dirty="0">
                  <a:solidFill>
                    <a:schemeClr val="bg1"/>
                  </a:solidFill>
                  <a:latin typeface="+mn-lt"/>
                </a:rPr>
                <a:t>OUR VISION</a:t>
              </a:r>
              <a:endParaRPr lang="en-GB" sz="3600" b="1" i="1" dirty="0">
                <a:solidFill>
                  <a:schemeClr val="bg1"/>
                </a:solidFill>
                <a:latin typeface="+mn-lt"/>
              </a:endParaRPr>
            </a:p>
          </p:txBody>
        </p:sp>
        <p:sp>
          <p:nvSpPr>
            <p:cNvPr id="6" name="Content Placeholder 2">
              <a:extLst>
                <a:ext uri="{FF2B5EF4-FFF2-40B4-BE49-F238E27FC236}">
                  <a16:creationId xmlns:a16="http://schemas.microsoft.com/office/drawing/2014/main" id="{B78EA5A3-0F0E-95A4-2427-776CE7038A54}"/>
                </a:ext>
              </a:extLst>
            </p:cNvPr>
            <p:cNvSpPr txBox="1">
              <a:spLocks/>
            </p:cNvSpPr>
            <p:nvPr/>
          </p:nvSpPr>
          <p:spPr>
            <a:xfrm>
              <a:off x="681201" y="2933867"/>
              <a:ext cx="10829596" cy="1917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chemeClr val="accent2"/>
                </a:buClr>
                <a:buNone/>
              </a:pPr>
              <a:r>
                <a:rPr lang="en-GB" dirty="0">
                  <a:solidFill>
                    <a:schemeClr val="bg1"/>
                  </a:solidFill>
                </a:rPr>
                <a:t> A thriving team committed to pro-actively improving the wellbeing of our communities by enabling access to vital health and care services</a:t>
              </a:r>
            </a:p>
          </p:txBody>
        </p:sp>
        <p:pic>
          <p:nvPicPr>
            <p:cNvPr id="7" name="Picture 6">
              <a:extLst>
                <a:ext uri="{FF2B5EF4-FFF2-40B4-BE49-F238E27FC236}">
                  <a16:creationId xmlns:a16="http://schemas.microsoft.com/office/drawing/2014/main" id="{25208B91-F914-4D8A-B54F-1D5E007A572C}"/>
                </a:ext>
              </a:extLst>
            </p:cNvPr>
            <p:cNvPicPr>
              <a:picLocks noChangeAspect="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607655" y="776211"/>
              <a:ext cx="976689" cy="806225"/>
            </a:xfrm>
            <a:prstGeom prst="rect">
              <a:avLst/>
            </a:prstGeom>
          </p:spPr>
        </p:pic>
        <p:cxnSp>
          <p:nvCxnSpPr>
            <p:cNvPr id="8" name="Straight Connector 7">
              <a:extLst>
                <a:ext uri="{FF2B5EF4-FFF2-40B4-BE49-F238E27FC236}">
                  <a16:creationId xmlns:a16="http://schemas.microsoft.com/office/drawing/2014/main" id="{7A5BC888-F9E7-8E37-F991-4BD577666417}"/>
                </a:ext>
              </a:extLst>
            </p:cNvPr>
            <p:cNvCxnSpPr>
              <a:cxnSpLocks/>
            </p:cNvCxnSpPr>
            <p:nvPr/>
          </p:nvCxnSpPr>
          <p:spPr>
            <a:xfrm>
              <a:off x="5377752" y="4984150"/>
              <a:ext cx="1440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697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AC5B-D9F1-84F9-6ABE-0FA6060BE69F}"/>
              </a:ext>
            </a:extLst>
          </p:cNvPr>
          <p:cNvSpPr txBox="1">
            <a:spLocks noGrp="1" noRot="1" noMove="1" noResize="1" noEditPoints="1" noAdjustHandles="1" noChangeArrowheads="1" noChangeShapeType="1"/>
          </p:cNvSpPr>
          <p:nvPr/>
        </p:nvSpPr>
        <p:spPr>
          <a:xfrm>
            <a:off x="333704" y="207470"/>
            <a:ext cx="8978463" cy="917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dirty="0">
                <a:solidFill>
                  <a:srgbClr val="004077"/>
                </a:solidFill>
                <a:latin typeface="+mn-lt"/>
              </a:rPr>
              <a:t>EMED GROUP VALUES</a:t>
            </a:r>
            <a:endParaRPr lang="en-GB" sz="2800" b="1" dirty="0">
              <a:solidFill>
                <a:srgbClr val="004077"/>
              </a:solidFill>
              <a:latin typeface="+mn-lt"/>
            </a:endParaRPr>
          </a:p>
        </p:txBody>
      </p:sp>
      <p:sp>
        <p:nvSpPr>
          <p:cNvPr id="4" name="Rectangle 3">
            <a:extLst>
              <a:ext uri="{FF2B5EF4-FFF2-40B4-BE49-F238E27FC236}">
                <a16:creationId xmlns:a16="http://schemas.microsoft.com/office/drawing/2014/main" id="{60C049FC-9C4D-B2DA-E97B-B14C5532DB92}"/>
              </a:ext>
            </a:extLst>
          </p:cNvPr>
          <p:cNvSpPr/>
          <p:nvPr/>
        </p:nvSpPr>
        <p:spPr>
          <a:xfrm>
            <a:off x="127000" y="5689600"/>
            <a:ext cx="8039100" cy="116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screenshot of a computer&#10;&#10;Description automatically generated">
            <a:extLst>
              <a:ext uri="{FF2B5EF4-FFF2-40B4-BE49-F238E27FC236}">
                <a16:creationId xmlns:a16="http://schemas.microsoft.com/office/drawing/2014/main" id="{0B93C187-F116-FC82-E675-4870B40595F2}"/>
              </a:ext>
            </a:extLst>
          </p:cNvPr>
          <p:cNvPicPr>
            <a:picLocks noChangeAspect="1"/>
          </p:cNvPicPr>
          <p:nvPr/>
        </p:nvPicPr>
        <p:blipFill>
          <a:blip r:embed="rId2"/>
          <a:stretch>
            <a:fillRect/>
          </a:stretch>
        </p:blipFill>
        <p:spPr>
          <a:xfrm>
            <a:off x="553617" y="1758232"/>
            <a:ext cx="11084767" cy="4032003"/>
          </a:xfrm>
          <a:prstGeom prst="rect">
            <a:avLst/>
          </a:prstGeom>
        </p:spPr>
      </p:pic>
    </p:spTree>
    <p:extLst>
      <p:ext uri="{BB962C8B-B14F-4D97-AF65-F5344CB8AC3E}">
        <p14:creationId xmlns:p14="http://schemas.microsoft.com/office/powerpoint/2010/main" val="37540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CB4C-8970-86EB-6DA7-BF7DF5AA8A0A}"/>
              </a:ext>
            </a:extLst>
          </p:cNvPr>
          <p:cNvSpPr>
            <a:spLocks noGrp="1" noRot="1" noMove="1" noResize="1" noEditPoints="1" noAdjustHandles="1" noChangeArrowheads="1" noChangeShapeType="1"/>
          </p:cNvSpPr>
          <p:nvPr>
            <p:ph type="title" idx="4294967295"/>
          </p:nvPr>
        </p:nvSpPr>
        <p:spPr>
          <a:xfrm>
            <a:off x="333704" y="207470"/>
            <a:ext cx="8978463" cy="917138"/>
          </a:xfrm>
        </p:spPr>
        <p:txBody>
          <a:bodyPr>
            <a:noAutofit/>
          </a:bodyPr>
          <a:lstStyle/>
          <a:p>
            <a:pPr>
              <a:lnSpc>
                <a:spcPct val="100000"/>
              </a:lnSpc>
            </a:pPr>
            <a:r>
              <a:rPr lang="en-GB" sz="3600" b="1" dirty="0">
                <a:solidFill>
                  <a:schemeClr val="accent1">
                    <a:lumMod val="75000"/>
                  </a:schemeClr>
                </a:solidFill>
                <a:latin typeface="+mn-lt"/>
              </a:rPr>
              <a:t>Who are EMED?</a:t>
            </a:r>
            <a:br>
              <a:rPr lang="en-GB" sz="3600" b="1" dirty="0">
                <a:solidFill>
                  <a:schemeClr val="accent1">
                    <a:lumMod val="75000"/>
                  </a:schemeClr>
                </a:solidFill>
                <a:latin typeface="+mn-lt"/>
              </a:rPr>
            </a:br>
            <a:r>
              <a:rPr lang="en-GB" sz="2000" i="1" dirty="0">
                <a:solidFill>
                  <a:schemeClr val="accent1">
                    <a:lumMod val="75000"/>
                  </a:schemeClr>
                </a:solidFill>
                <a:latin typeface="+mn-lt"/>
              </a:rPr>
              <a:t>Leading provider of NEPTS, with a proven track record of delivering success</a:t>
            </a:r>
            <a:endParaRPr lang="en-GB" sz="3600" i="1" dirty="0">
              <a:solidFill>
                <a:schemeClr val="accent1">
                  <a:lumMod val="75000"/>
                </a:schemeClr>
              </a:solidFill>
              <a:latin typeface="+mn-lt"/>
            </a:endParaRPr>
          </a:p>
        </p:txBody>
      </p:sp>
      <p:pic>
        <p:nvPicPr>
          <p:cNvPr id="3" name="Picture 2">
            <a:extLst>
              <a:ext uri="{FF2B5EF4-FFF2-40B4-BE49-F238E27FC236}">
                <a16:creationId xmlns:a16="http://schemas.microsoft.com/office/drawing/2014/main" id="{39F4E506-DC56-79E7-B525-FB415F3435CB}"/>
              </a:ext>
            </a:extLst>
          </p:cNvPr>
          <p:cNvPicPr>
            <a:picLocks noChangeAspect="1"/>
          </p:cNvPicPr>
          <p:nvPr/>
        </p:nvPicPr>
        <p:blipFill>
          <a:blip r:embed="rId2"/>
          <a:stretch>
            <a:fillRect/>
          </a:stretch>
        </p:blipFill>
        <p:spPr>
          <a:xfrm>
            <a:off x="723814" y="1478737"/>
            <a:ext cx="3319053" cy="4284914"/>
          </a:xfrm>
          <a:prstGeom prst="rect">
            <a:avLst/>
          </a:prstGeom>
        </p:spPr>
      </p:pic>
      <p:sp>
        <p:nvSpPr>
          <p:cNvPr id="12" name="Content Placeholder 2">
            <a:extLst>
              <a:ext uri="{FF2B5EF4-FFF2-40B4-BE49-F238E27FC236}">
                <a16:creationId xmlns:a16="http://schemas.microsoft.com/office/drawing/2014/main" id="{0845C12A-BC5C-277B-AC6B-AD0FABA368A9}"/>
              </a:ext>
            </a:extLst>
          </p:cNvPr>
          <p:cNvSpPr txBox="1">
            <a:spLocks/>
          </p:cNvSpPr>
          <p:nvPr/>
        </p:nvSpPr>
        <p:spPr>
          <a:xfrm>
            <a:off x="5579706" y="1357439"/>
            <a:ext cx="5970573" cy="3019801"/>
          </a:xfrm>
          <a:prstGeom prst="rect">
            <a:avLst/>
          </a:prstGeom>
          <a:solidFill>
            <a:schemeClr val="bg1"/>
          </a:solidFill>
          <a:ln>
            <a:no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endParaRPr lang="en-GB" sz="100" dirty="0">
              <a:solidFill>
                <a:srgbClr val="004077"/>
              </a:solidFill>
            </a:endParaRPr>
          </a:p>
          <a:p>
            <a:pPr marL="0" indent="0" algn="ctr">
              <a:spcBef>
                <a:spcPts val="0"/>
              </a:spcBef>
              <a:spcAft>
                <a:spcPts val="1000"/>
              </a:spcAft>
              <a:buNone/>
            </a:pPr>
            <a:r>
              <a:rPr lang="en-GB" sz="1400" b="1" dirty="0">
                <a:solidFill>
                  <a:srgbClr val="004077"/>
                </a:solidFill>
              </a:rPr>
              <a:t>Group Size and Scale</a:t>
            </a:r>
          </a:p>
          <a:p>
            <a:pPr>
              <a:spcBef>
                <a:spcPts val="0"/>
              </a:spcBef>
              <a:spcAft>
                <a:spcPts val="800"/>
              </a:spcAft>
              <a:buFont typeface="Arial" panose="020B0604020202020204" pitchFamily="34" charset="0"/>
              <a:buBlip>
                <a:blip r:embed="rId3"/>
              </a:buBlip>
            </a:pPr>
            <a:r>
              <a:rPr lang="en-GB" sz="1400" dirty="0">
                <a:solidFill>
                  <a:srgbClr val="004077"/>
                </a:solidFill>
              </a:rPr>
              <a:t>A trusted partner to the NHS and Local Authorities across 60 contracts</a:t>
            </a:r>
          </a:p>
          <a:p>
            <a:pPr>
              <a:spcBef>
                <a:spcPts val="0"/>
              </a:spcBef>
              <a:spcAft>
                <a:spcPts val="800"/>
              </a:spcAft>
              <a:buFont typeface="Arial" panose="020B0604020202020204" pitchFamily="34" charset="0"/>
              <a:buBlip>
                <a:blip r:embed="rId3"/>
              </a:buBlip>
            </a:pPr>
            <a:r>
              <a:rPr lang="en-GB" sz="1400" dirty="0">
                <a:solidFill>
                  <a:srgbClr val="004077"/>
                </a:solidFill>
              </a:rPr>
              <a:t>1.4 million patient journeys delivered  per annum </a:t>
            </a:r>
          </a:p>
          <a:p>
            <a:pPr>
              <a:spcBef>
                <a:spcPts val="0"/>
              </a:spcBef>
              <a:spcAft>
                <a:spcPts val="800"/>
              </a:spcAft>
              <a:buFont typeface="Arial" panose="020B0604020202020204" pitchFamily="34" charset="0"/>
              <a:buBlip>
                <a:blip r:embed="rId3"/>
              </a:buBlip>
            </a:pPr>
            <a:r>
              <a:rPr lang="en-GB" sz="1400" dirty="0">
                <a:solidFill>
                  <a:srgbClr val="004077"/>
                </a:solidFill>
              </a:rPr>
              <a:t>2,500 Healthcare Professional frontline staff </a:t>
            </a:r>
          </a:p>
          <a:p>
            <a:pPr>
              <a:spcBef>
                <a:spcPts val="0"/>
              </a:spcBef>
              <a:spcAft>
                <a:spcPts val="800"/>
              </a:spcAft>
              <a:buFont typeface="Arial" panose="020B0604020202020204" pitchFamily="34" charset="0"/>
              <a:buBlip>
                <a:blip r:embed="rId3"/>
              </a:buBlip>
            </a:pPr>
            <a:r>
              <a:rPr lang="en-GB" sz="1400" dirty="0">
                <a:solidFill>
                  <a:srgbClr val="004077"/>
                </a:solidFill>
              </a:rPr>
              <a:t>1,200 Specialist ambulances </a:t>
            </a:r>
          </a:p>
          <a:p>
            <a:pPr>
              <a:spcBef>
                <a:spcPts val="0"/>
              </a:spcBef>
              <a:spcAft>
                <a:spcPts val="800"/>
              </a:spcAft>
              <a:buFont typeface="Arial" panose="020B0604020202020204" pitchFamily="34" charset="0"/>
              <a:buBlip>
                <a:blip r:embed="rId3"/>
              </a:buBlip>
            </a:pPr>
            <a:r>
              <a:rPr lang="en-GB" sz="1400" dirty="0">
                <a:solidFill>
                  <a:srgbClr val="004077"/>
                </a:solidFill>
              </a:rPr>
              <a:t>350 control room staff – running multiple 24/7 dispatch centres</a:t>
            </a:r>
          </a:p>
          <a:p>
            <a:pPr>
              <a:spcBef>
                <a:spcPts val="0"/>
              </a:spcBef>
              <a:spcAft>
                <a:spcPts val="800"/>
              </a:spcAft>
              <a:buFont typeface="Arial" panose="020B0604020202020204" pitchFamily="34" charset="0"/>
              <a:buBlip>
                <a:blip r:embed="rId3"/>
              </a:buBlip>
            </a:pPr>
            <a:r>
              <a:rPr lang="en-GB" sz="1400" dirty="0">
                <a:solidFill>
                  <a:srgbClr val="004077"/>
                </a:solidFill>
              </a:rPr>
              <a:t>55 operational depots  </a:t>
            </a:r>
          </a:p>
          <a:p>
            <a:pPr>
              <a:spcBef>
                <a:spcPts val="0"/>
              </a:spcBef>
              <a:spcAft>
                <a:spcPts val="800"/>
              </a:spcAft>
              <a:buFont typeface="Arial" panose="020B0604020202020204" pitchFamily="34" charset="0"/>
              <a:buBlip>
                <a:blip r:embed="rId3"/>
              </a:buBlip>
            </a:pPr>
            <a:r>
              <a:rPr lang="en-GB" sz="1400" dirty="0">
                <a:solidFill>
                  <a:srgbClr val="004077"/>
                </a:solidFill>
              </a:rPr>
              <a:t>Strong and proven clinical and quality governance team - CQC registered with six ‘Good’ rated inspections in 2022/23 </a:t>
            </a:r>
          </a:p>
          <a:p>
            <a:pPr>
              <a:spcBef>
                <a:spcPts val="0"/>
              </a:spcBef>
              <a:spcAft>
                <a:spcPts val="800"/>
              </a:spcAft>
              <a:buFont typeface="Arial" panose="020B0604020202020204" pitchFamily="34" charset="0"/>
              <a:buBlip>
                <a:blip r:embed="rId3"/>
              </a:buBlip>
            </a:pPr>
            <a:r>
              <a:rPr lang="en-GB" sz="1400" dirty="0">
                <a:solidFill>
                  <a:srgbClr val="004077"/>
                </a:solidFill>
              </a:rPr>
              <a:t>Proven ability to successfully mobilise large-scale contracts </a:t>
            </a:r>
          </a:p>
        </p:txBody>
      </p:sp>
      <p:cxnSp>
        <p:nvCxnSpPr>
          <p:cNvPr id="14" name="Straight Connector 13">
            <a:extLst>
              <a:ext uri="{FF2B5EF4-FFF2-40B4-BE49-F238E27FC236}">
                <a16:creationId xmlns:a16="http://schemas.microsoft.com/office/drawing/2014/main" id="{4E54B3F9-AB30-DA9F-99A5-94739A69FB2C}"/>
              </a:ext>
            </a:extLst>
          </p:cNvPr>
          <p:cNvCxnSpPr/>
          <p:nvPr/>
        </p:nvCxnSpPr>
        <p:spPr>
          <a:xfrm>
            <a:off x="0" y="1241023"/>
            <a:ext cx="12192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1996018-BC0C-5583-5EB1-ABA7B6A94935}"/>
              </a:ext>
            </a:extLst>
          </p:cNvPr>
          <p:cNvSpPr txBox="1">
            <a:spLocks/>
          </p:cNvSpPr>
          <p:nvPr/>
        </p:nvSpPr>
        <p:spPr>
          <a:xfrm>
            <a:off x="5685453" y="4682388"/>
            <a:ext cx="5341294" cy="818173"/>
          </a:xfrm>
          <a:prstGeom prst="rect">
            <a:avLst/>
          </a:prstGeom>
          <a:solidFill>
            <a:schemeClr val="bg1"/>
          </a:solidFill>
          <a:ln>
            <a:no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00" dirty="0">
              <a:solidFill>
                <a:srgbClr val="004077"/>
              </a:solidFill>
            </a:endParaRPr>
          </a:p>
          <a:p>
            <a:pPr marL="0" indent="0" algn="ctr">
              <a:spcBef>
                <a:spcPts val="0"/>
              </a:spcBef>
              <a:spcAft>
                <a:spcPts val="800"/>
              </a:spcAft>
              <a:buNone/>
            </a:pPr>
            <a:r>
              <a:rPr lang="en-GB" sz="1400" b="1" dirty="0">
                <a:solidFill>
                  <a:srgbClr val="004077"/>
                </a:solidFill>
              </a:rPr>
              <a:t>Our Vision</a:t>
            </a:r>
          </a:p>
          <a:p>
            <a:pPr marL="0" indent="0" algn="ctr">
              <a:spcBef>
                <a:spcPts val="0"/>
              </a:spcBef>
              <a:spcAft>
                <a:spcPts val="800"/>
              </a:spcAft>
              <a:buNone/>
            </a:pPr>
            <a:r>
              <a:rPr lang="en-GB" sz="1400" i="1" dirty="0">
                <a:solidFill>
                  <a:srgbClr val="004077"/>
                </a:solidFill>
              </a:rPr>
              <a:t>A thriving team committed to improving the wellbeing of our communities by enabling access to healthcare services</a:t>
            </a:r>
          </a:p>
        </p:txBody>
      </p:sp>
      <p:pic>
        <p:nvPicPr>
          <p:cNvPr id="7" name="Picture 6">
            <a:extLst>
              <a:ext uri="{FF2B5EF4-FFF2-40B4-BE49-F238E27FC236}">
                <a16:creationId xmlns:a16="http://schemas.microsoft.com/office/drawing/2014/main" id="{659264EE-799E-10FD-C21D-CF8301026AED}"/>
              </a:ext>
            </a:extLst>
          </p:cNvPr>
          <p:cNvPicPr>
            <a:picLocks noChangeAspect="1"/>
          </p:cNvPicPr>
          <p:nvPr/>
        </p:nvPicPr>
        <p:blipFill>
          <a:blip r:embed="rId4"/>
          <a:stretch>
            <a:fillRect/>
          </a:stretch>
        </p:blipFill>
        <p:spPr>
          <a:xfrm flipH="1">
            <a:off x="2755001" y="3693318"/>
            <a:ext cx="158476" cy="142399"/>
          </a:xfrm>
          <a:prstGeom prst="rect">
            <a:avLst/>
          </a:prstGeom>
        </p:spPr>
      </p:pic>
      <p:pic>
        <p:nvPicPr>
          <p:cNvPr id="21" name="Picture 20">
            <a:extLst>
              <a:ext uri="{FF2B5EF4-FFF2-40B4-BE49-F238E27FC236}">
                <a16:creationId xmlns:a16="http://schemas.microsoft.com/office/drawing/2014/main" id="{04DECEC3-3007-E748-5CD0-CB5F27A0FAA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69239" y="3764517"/>
            <a:ext cx="262636" cy="240442"/>
          </a:xfrm>
          <a:prstGeom prst="rect">
            <a:avLst/>
          </a:prstGeom>
        </p:spPr>
      </p:pic>
      <p:pic>
        <p:nvPicPr>
          <p:cNvPr id="26" name="Picture 25">
            <a:extLst>
              <a:ext uri="{FF2B5EF4-FFF2-40B4-BE49-F238E27FC236}">
                <a16:creationId xmlns:a16="http://schemas.microsoft.com/office/drawing/2014/main" id="{9CD1EDE1-8FCF-A6EC-BB82-4DD30C8BFACA}"/>
              </a:ext>
            </a:extLst>
          </p:cNvPr>
          <p:cNvPicPr>
            <a:picLocks noChangeAspect="1"/>
          </p:cNvPicPr>
          <p:nvPr/>
        </p:nvPicPr>
        <p:blipFill>
          <a:blip r:embed="rId6"/>
          <a:stretch>
            <a:fillRect/>
          </a:stretch>
        </p:blipFill>
        <p:spPr>
          <a:xfrm>
            <a:off x="3200557" y="3863623"/>
            <a:ext cx="277120" cy="240442"/>
          </a:xfrm>
          <a:prstGeom prst="rect">
            <a:avLst/>
          </a:prstGeom>
        </p:spPr>
      </p:pic>
    </p:spTree>
    <p:extLst>
      <p:ext uri="{BB962C8B-B14F-4D97-AF65-F5344CB8AC3E}">
        <p14:creationId xmlns:p14="http://schemas.microsoft.com/office/powerpoint/2010/main" val="77271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72E371-7D86-9FE6-4A95-F8C855124C2D}"/>
              </a:ext>
            </a:extLst>
          </p:cNvPr>
          <p:cNvSpPr/>
          <p:nvPr/>
        </p:nvSpPr>
        <p:spPr>
          <a:xfrm>
            <a:off x="127000" y="5689600"/>
            <a:ext cx="8039100" cy="116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1A464C-BDCC-0838-FFF8-0257C56FC167}"/>
              </a:ext>
            </a:extLst>
          </p:cNvPr>
          <p:cNvSpPr txBox="1">
            <a:spLocks/>
          </p:cNvSpPr>
          <p:nvPr/>
        </p:nvSpPr>
        <p:spPr>
          <a:xfrm>
            <a:off x="333703" y="207470"/>
            <a:ext cx="9321741" cy="917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dirty="0">
                <a:solidFill>
                  <a:srgbClr val="004077"/>
                </a:solidFill>
                <a:latin typeface="+mn-lt"/>
              </a:rPr>
              <a:t>EMED’s Commitment</a:t>
            </a:r>
            <a:br>
              <a:rPr lang="en-GB" sz="3600" b="1" dirty="0">
                <a:solidFill>
                  <a:srgbClr val="004077"/>
                </a:solidFill>
                <a:latin typeface="+mn-lt"/>
              </a:rPr>
            </a:br>
            <a:r>
              <a:rPr lang="en-GB" sz="2000" i="1" dirty="0">
                <a:solidFill>
                  <a:srgbClr val="425563"/>
                </a:solidFill>
                <a:highlight>
                  <a:srgbClr val="FFFFFF"/>
                </a:highlight>
                <a:latin typeface="+mn-lt"/>
              </a:rPr>
              <a:t>W</a:t>
            </a:r>
            <a:r>
              <a:rPr lang="en-GB" sz="2000" b="0" i="1" dirty="0">
                <a:solidFill>
                  <a:srgbClr val="425563"/>
                </a:solidFill>
                <a:effectLst/>
                <a:highlight>
                  <a:srgbClr val="FFFFFF"/>
                </a:highlight>
                <a:latin typeface="+mn-lt"/>
              </a:rPr>
              <a:t>e aim to deliver exceptional support to our patients, colleagues, clients and planet</a:t>
            </a:r>
            <a:endParaRPr lang="en-GB" sz="2000" b="1" i="1" dirty="0">
              <a:solidFill>
                <a:srgbClr val="004077"/>
              </a:solidFill>
              <a:latin typeface="+mn-lt"/>
            </a:endParaRPr>
          </a:p>
        </p:txBody>
      </p:sp>
      <p:sp>
        <p:nvSpPr>
          <p:cNvPr id="3" name="Content Placeholder 2">
            <a:extLst>
              <a:ext uri="{FF2B5EF4-FFF2-40B4-BE49-F238E27FC236}">
                <a16:creationId xmlns:a16="http://schemas.microsoft.com/office/drawing/2014/main" id="{202DCB18-2C9D-A772-4DDC-542A616F98E7}"/>
              </a:ext>
            </a:extLst>
          </p:cNvPr>
          <p:cNvSpPr txBox="1">
            <a:spLocks/>
          </p:cNvSpPr>
          <p:nvPr/>
        </p:nvSpPr>
        <p:spPr>
          <a:xfrm>
            <a:off x="333704" y="1366344"/>
            <a:ext cx="7610670" cy="4405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Clr>
                <a:schemeClr val="accent2"/>
              </a:buClr>
              <a:buNone/>
            </a:pPr>
            <a:r>
              <a:rPr lang="en-GB" sz="1600" dirty="0">
                <a:solidFill>
                  <a:srgbClr val="004077"/>
                </a:solidFill>
              </a:rPr>
              <a:t>Our commitment lies with: </a:t>
            </a:r>
          </a:p>
          <a:p>
            <a:pPr lvl="1">
              <a:lnSpc>
                <a:spcPct val="110000"/>
              </a:lnSpc>
              <a:spcAft>
                <a:spcPts val="1200"/>
              </a:spcAft>
              <a:buClr>
                <a:schemeClr val="accent2"/>
              </a:buClr>
            </a:pPr>
            <a:r>
              <a:rPr lang="en-GB" sz="1600" dirty="0">
                <a:solidFill>
                  <a:srgbClr val="004077"/>
                </a:solidFill>
              </a:rPr>
              <a:t>Our employees – without you we fail </a:t>
            </a:r>
          </a:p>
          <a:p>
            <a:pPr lvl="1">
              <a:lnSpc>
                <a:spcPct val="110000"/>
              </a:lnSpc>
              <a:spcAft>
                <a:spcPts val="1200"/>
              </a:spcAft>
              <a:buClr>
                <a:schemeClr val="accent2"/>
              </a:buClr>
            </a:pPr>
            <a:r>
              <a:rPr lang="en-GB" sz="1600" dirty="0">
                <a:solidFill>
                  <a:srgbClr val="004077"/>
                </a:solidFill>
              </a:rPr>
              <a:t>Giving the very best experience to our patients</a:t>
            </a:r>
          </a:p>
          <a:p>
            <a:pPr lvl="1">
              <a:lnSpc>
                <a:spcPct val="110000"/>
              </a:lnSpc>
              <a:spcAft>
                <a:spcPts val="1200"/>
              </a:spcAft>
              <a:buClr>
                <a:schemeClr val="accent2"/>
              </a:buClr>
            </a:pPr>
            <a:r>
              <a:rPr lang="en-GB" sz="1600" dirty="0">
                <a:solidFill>
                  <a:srgbClr val="004077"/>
                </a:solidFill>
              </a:rPr>
              <a:t>Developing strong relationships with the healthcare system to ensure we provide a service that meets the needs of the system </a:t>
            </a:r>
          </a:p>
          <a:p>
            <a:pPr lvl="1">
              <a:lnSpc>
                <a:spcPct val="110000"/>
              </a:lnSpc>
              <a:spcAft>
                <a:spcPts val="1200"/>
              </a:spcAft>
              <a:buClr>
                <a:schemeClr val="accent2"/>
              </a:buClr>
            </a:pPr>
            <a:r>
              <a:rPr lang="en-GB" sz="1600" dirty="0">
                <a:solidFill>
                  <a:srgbClr val="004077"/>
                </a:solidFill>
              </a:rPr>
              <a:t>Ensuring we learn from our mistakes and having a culture of openness and transparency</a:t>
            </a:r>
          </a:p>
        </p:txBody>
      </p:sp>
      <p:pic>
        <p:nvPicPr>
          <p:cNvPr id="5" name="Picture 4" descr="A blue and green arrows&#10;&#10;Description automatically generated">
            <a:extLst>
              <a:ext uri="{FF2B5EF4-FFF2-40B4-BE49-F238E27FC236}">
                <a16:creationId xmlns:a16="http://schemas.microsoft.com/office/drawing/2014/main" id="{43EC83D0-4C5C-8FCD-0AC5-498A34538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50" y="1946222"/>
            <a:ext cx="154581" cy="166174"/>
          </a:xfrm>
          <a:prstGeom prst="rect">
            <a:avLst/>
          </a:prstGeom>
        </p:spPr>
      </p:pic>
      <p:pic>
        <p:nvPicPr>
          <p:cNvPr id="9" name="Picture 8" descr="A blue and green arrows&#10;&#10;Description automatically generated">
            <a:extLst>
              <a:ext uri="{FF2B5EF4-FFF2-40B4-BE49-F238E27FC236}">
                <a16:creationId xmlns:a16="http://schemas.microsoft.com/office/drawing/2014/main" id="{79BF349F-5B7F-5D55-291E-A7299A0F3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49" y="2406322"/>
            <a:ext cx="154581" cy="166174"/>
          </a:xfrm>
          <a:prstGeom prst="rect">
            <a:avLst/>
          </a:prstGeom>
        </p:spPr>
      </p:pic>
      <p:pic>
        <p:nvPicPr>
          <p:cNvPr id="10" name="Picture 9" descr="A blue and green arrows&#10;&#10;Description automatically generated">
            <a:extLst>
              <a:ext uri="{FF2B5EF4-FFF2-40B4-BE49-F238E27FC236}">
                <a16:creationId xmlns:a16="http://schemas.microsoft.com/office/drawing/2014/main" id="{6E6360D9-AEC9-69BB-4EEB-1E36BA560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500" y="2949509"/>
            <a:ext cx="154581" cy="166174"/>
          </a:xfrm>
          <a:prstGeom prst="rect">
            <a:avLst/>
          </a:prstGeom>
        </p:spPr>
      </p:pic>
      <p:pic>
        <p:nvPicPr>
          <p:cNvPr id="11" name="Picture 10" descr="A blue and green arrows&#10;&#10;Description automatically generated">
            <a:extLst>
              <a:ext uri="{FF2B5EF4-FFF2-40B4-BE49-F238E27FC236}">
                <a16:creationId xmlns:a16="http://schemas.microsoft.com/office/drawing/2014/main" id="{4DC52A97-10AF-FEBE-3E86-02720A70A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99" y="3659580"/>
            <a:ext cx="154581" cy="166174"/>
          </a:xfrm>
          <a:prstGeom prst="rect">
            <a:avLst/>
          </a:prstGeom>
        </p:spPr>
      </p:pic>
      <p:cxnSp>
        <p:nvCxnSpPr>
          <p:cNvPr id="12" name="Straight Connector 11">
            <a:extLst>
              <a:ext uri="{FF2B5EF4-FFF2-40B4-BE49-F238E27FC236}">
                <a16:creationId xmlns:a16="http://schemas.microsoft.com/office/drawing/2014/main" id="{EEE028D7-CF5F-AA82-D267-BCD9FC10E52A}"/>
              </a:ext>
            </a:extLst>
          </p:cNvPr>
          <p:cNvCxnSpPr/>
          <p:nvPr/>
        </p:nvCxnSpPr>
        <p:spPr>
          <a:xfrm>
            <a:off x="0" y="1241023"/>
            <a:ext cx="12192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couple of people standing in front of a white van&#10;&#10;Description automatically generated">
            <a:extLst>
              <a:ext uri="{FF2B5EF4-FFF2-40B4-BE49-F238E27FC236}">
                <a16:creationId xmlns:a16="http://schemas.microsoft.com/office/drawing/2014/main" id="{4CC038C4-B699-5943-457C-1BE47A4948D1}"/>
              </a:ext>
            </a:extLst>
          </p:cNvPr>
          <p:cNvPicPr>
            <a:picLocks noChangeAspect="1"/>
          </p:cNvPicPr>
          <p:nvPr/>
        </p:nvPicPr>
        <p:blipFill rotWithShape="1">
          <a:blip r:embed="rId3"/>
          <a:srcRect l="10151" t="14879" r="18270" b="3286"/>
          <a:stretch/>
        </p:blipFill>
        <p:spPr>
          <a:xfrm>
            <a:off x="7944374" y="1357439"/>
            <a:ext cx="3756214" cy="5293092"/>
          </a:xfrm>
          <a:prstGeom prst="rect">
            <a:avLst/>
          </a:prstGeom>
        </p:spPr>
      </p:pic>
    </p:spTree>
    <p:extLst>
      <p:ext uri="{BB962C8B-B14F-4D97-AF65-F5344CB8AC3E}">
        <p14:creationId xmlns:p14="http://schemas.microsoft.com/office/powerpoint/2010/main" val="335087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24E0F7-E372-EB68-A0A8-87AB2536703A}"/>
              </a:ext>
            </a:extLst>
          </p:cNvPr>
          <p:cNvSpPr/>
          <p:nvPr/>
        </p:nvSpPr>
        <p:spPr>
          <a:xfrm>
            <a:off x="76200" y="5591175"/>
            <a:ext cx="8070436"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C1CB4C-8970-86EB-6DA7-BF7DF5AA8A0A}"/>
              </a:ext>
            </a:extLst>
          </p:cNvPr>
          <p:cNvSpPr>
            <a:spLocks noGrp="1" noRot="1" noMove="1" noResize="1" noEditPoints="1" noAdjustHandles="1" noChangeArrowheads="1" noChangeShapeType="1"/>
          </p:cNvSpPr>
          <p:nvPr>
            <p:ph type="title" idx="4294967295"/>
          </p:nvPr>
        </p:nvSpPr>
        <p:spPr>
          <a:xfrm>
            <a:off x="333704" y="207470"/>
            <a:ext cx="8978463" cy="917138"/>
          </a:xfrm>
        </p:spPr>
        <p:txBody>
          <a:bodyPr>
            <a:noAutofit/>
          </a:bodyPr>
          <a:lstStyle/>
          <a:p>
            <a:pPr>
              <a:lnSpc>
                <a:spcPct val="100000"/>
              </a:lnSpc>
            </a:pPr>
            <a:r>
              <a:rPr lang="en-GB" sz="3600" b="1" dirty="0">
                <a:solidFill>
                  <a:srgbClr val="004077"/>
                </a:solidFill>
                <a:latin typeface="+mn-lt"/>
              </a:rPr>
              <a:t>GROUP STRUCTURE</a:t>
            </a:r>
            <a:br>
              <a:rPr lang="en-GB" sz="3600" b="1" dirty="0">
                <a:solidFill>
                  <a:srgbClr val="004077"/>
                </a:solidFill>
                <a:latin typeface="+mn-lt"/>
              </a:rPr>
            </a:br>
            <a:r>
              <a:rPr lang="en-US" sz="1400" i="1" kern="1200" cap="none" dirty="0">
                <a:solidFill>
                  <a:schemeClr val="tx2"/>
                </a:solidFill>
                <a:latin typeface="+mj-lt"/>
                <a:ea typeface="+mj-ea"/>
                <a:cs typeface="+mj-cs"/>
              </a:rPr>
              <a:t>Divisional structure ensures bespoke services to meet client and patient needs</a:t>
            </a:r>
            <a:endParaRPr lang="en-GB" sz="1400" b="1" cap="none" dirty="0">
              <a:solidFill>
                <a:schemeClr val="tx2"/>
              </a:solidFill>
              <a:latin typeface="+mn-lt"/>
            </a:endParaRPr>
          </a:p>
        </p:txBody>
      </p:sp>
      <p:sp>
        <p:nvSpPr>
          <p:cNvPr id="3" name="Rectangle 2">
            <a:extLst>
              <a:ext uri="{FF2B5EF4-FFF2-40B4-BE49-F238E27FC236}">
                <a16:creationId xmlns:a16="http://schemas.microsoft.com/office/drawing/2014/main" id="{30B51A6B-79B1-4EFF-4CC1-71B2CE1EA418}"/>
              </a:ext>
            </a:extLst>
          </p:cNvPr>
          <p:cNvSpPr/>
          <p:nvPr/>
        </p:nvSpPr>
        <p:spPr>
          <a:xfrm>
            <a:off x="8146636" y="123825"/>
            <a:ext cx="390525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logo on a black background&#10;&#10;Description automatically generated">
            <a:extLst>
              <a:ext uri="{FF2B5EF4-FFF2-40B4-BE49-F238E27FC236}">
                <a16:creationId xmlns:a16="http://schemas.microsoft.com/office/drawing/2014/main" id="{F298AC9C-99DC-F20D-1DAF-DC36C086F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252" y="2332054"/>
            <a:ext cx="2616796" cy="1959715"/>
          </a:xfrm>
          <a:prstGeom prst="rect">
            <a:avLst/>
          </a:prstGeom>
        </p:spPr>
      </p:pic>
      <p:pic>
        <p:nvPicPr>
          <p:cNvPr id="15" name="Picture 14" descr="A logo on a black background&#10;&#10;Description automatically generated">
            <a:extLst>
              <a:ext uri="{FF2B5EF4-FFF2-40B4-BE49-F238E27FC236}">
                <a16:creationId xmlns:a16="http://schemas.microsoft.com/office/drawing/2014/main" id="{14B897CE-ADFF-B10F-DA72-478AD8B58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0735" y="2332054"/>
            <a:ext cx="2207561" cy="1959715"/>
          </a:xfrm>
          <a:prstGeom prst="rect">
            <a:avLst/>
          </a:prstGeom>
        </p:spPr>
      </p:pic>
      <p:pic>
        <p:nvPicPr>
          <p:cNvPr id="18" name="Picture 17" descr="A blue and black logo&#10;&#10;Description automatically generated">
            <a:extLst>
              <a:ext uri="{FF2B5EF4-FFF2-40B4-BE49-F238E27FC236}">
                <a16:creationId xmlns:a16="http://schemas.microsoft.com/office/drawing/2014/main" id="{44363CC1-E824-B240-FB9C-AD7544F47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603" y="1116147"/>
            <a:ext cx="2616794" cy="874317"/>
          </a:xfrm>
          <a:prstGeom prst="rect">
            <a:avLst/>
          </a:prstGeom>
        </p:spPr>
      </p:pic>
      <p:pic>
        <p:nvPicPr>
          <p:cNvPr id="23" name="Picture 22" descr="A blue and green logo on a black background&#10;&#10;Description automatically generated">
            <a:extLst>
              <a:ext uri="{FF2B5EF4-FFF2-40B4-BE49-F238E27FC236}">
                <a16:creationId xmlns:a16="http://schemas.microsoft.com/office/drawing/2014/main" id="{3B9F541A-B086-9CE7-2625-4074D6751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704" y="2332054"/>
            <a:ext cx="2040409" cy="1959715"/>
          </a:xfrm>
          <a:prstGeom prst="rect">
            <a:avLst/>
          </a:prstGeom>
        </p:spPr>
      </p:pic>
      <p:pic>
        <p:nvPicPr>
          <p:cNvPr id="25" name="Picture 24" descr="A logo on a black background&#10;&#10;Description automatically generated">
            <a:extLst>
              <a:ext uri="{FF2B5EF4-FFF2-40B4-BE49-F238E27FC236}">
                <a16:creationId xmlns:a16="http://schemas.microsoft.com/office/drawing/2014/main" id="{544ACD4A-B69A-F965-E4A4-60274DD8D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187" y="2332054"/>
            <a:ext cx="2040409" cy="1959715"/>
          </a:xfrm>
          <a:prstGeom prst="rect">
            <a:avLst/>
          </a:prstGeom>
        </p:spPr>
      </p:pic>
      <p:cxnSp>
        <p:nvCxnSpPr>
          <p:cNvPr id="26" name="Straight Connector 25">
            <a:extLst>
              <a:ext uri="{FF2B5EF4-FFF2-40B4-BE49-F238E27FC236}">
                <a16:creationId xmlns:a16="http://schemas.microsoft.com/office/drawing/2014/main" id="{21A6198B-E4D6-D551-3669-D5C931B988F5}"/>
              </a:ext>
            </a:extLst>
          </p:cNvPr>
          <p:cNvCxnSpPr>
            <a:cxnSpLocks/>
            <a:stCxn id="23" idx="0"/>
            <a:endCxn id="15" idx="0"/>
          </p:cNvCxnSpPr>
          <p:nvPr/>
        </p:nvCxnSpPr>
        <p:spPr>
          <a:xfrm>
            <a:off x="1353909" y="2332054"/>
            <a:ext cx="9400607" cy="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9C6C468B-1C2D-15D5-8251-3C933D45B0A2}"/>
              </a:ext>
            </a:extLst>
          </p:cNvPr>
          <p:cNvSpPr txBox="1">
            <a:spLocks/>
          </p:cNvSpPr>
          <p:nvPr/>
        </p:nvSpPr>
        <p:spPr>
          <a:xfrm>
            <a:off x="365633" y="4145089"/>
            <a:ext cx="2510917" cy="19597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buClr>
              <a:buSzPct val="120000"/>
            </a:pPr>
            <a:r>
              <a:rPr lang="en-GB" sz="1200" dirty="0">
                <a:solidFill>
                  <a:schemeClr val="accent1"/>
                </a:solidFill>
              </a:rPr>
              <a:t>NEPTS  </a:t>
            </a:r>
          </a:p>
          <a:p>
            <a:pPr>
              <a:lnSpc>
                <a:spcPct val="100000"/>
              </a:lnSpc>
              <a:spcBef>
                <a:spcPts val="0"/>
              </a:spcBef>
              <a:spcAft>
                <a:spcPts val="600"/>
              </a:spcAft>
              <a:buClr>
                <a:schemeClr val="accent2"/>
              </a:buClr>
              <a:buSzPct val="120000"/>
            </a:pPr>
            <a:r>
              <a:rPr lang="en-GB" sz="1200" dirty="0">
                <a:solidFill>
                  <a:schemeClr val="accent1"/>
                </a:solidFill>
              </a:rPr>
              <a:t>High dependency services</a:t>
            </a:r>
          </a:p>
          <a:p>
            <a:pPr>
              <a:lnSpc>
                <a:spcPct val="100000"/>
              </a:lnSpc>
              <a:spcBef>
                <a:spcPts val="0"/>
              </a:spcBef>
              <a:spcAft>
                <a:spcPts val="600"/>
              </a:spcAft>
              <a:buClr>
                <a:schemeClr val="accent2"/>
              </a:buClr>
              <a:buSzPct val="120000"/>
            </a:pPr>
            <a:r>
              <a:rPr lang="en-GB" sz="1200" dirty="0">
                <a:solidFill>
                  <a:schemeClr val="accent1"/>
                </a:solidFill>
              </a:rPr>
              <a:t>Falls  / Triage Service </a:t>
            </a:r>
          </a:p>
          <a:p>
            <a:pPr>
              <a:lnSpc>
                <a:spcPct val="100000"/>
              </a:lnSpc>
              <a:spcBef>
                <a:spcPts val="0"/>
              </a:spcBef>
              <a:spcAft>
                <a:spcPts val="600"/>
              </a:spcAft>
              <a:buClr>
                <a:schemeClr val="accent2"/>
              </a:buClr>
              <a:buSzPct val="120000"/>
            </a:pPr>
            <a:r>
              <a:rPr lang="en-GB" sz="1200" dirty="0">
                <a:solidFill>
                  <a:schemeClr val="accent1"/>
                </a:solidFill>
              </a:rPr>
              <a:t>GP Urgent / OOH support</a:t>
            </a:r>
          </a:p>
          <a:p>
            <a:pPr>
              <a:lnSpc>
                <a:spcPct val="100000"/>
              </a:lnSpc>
              <a:spcBef>
                <a:spcPts val="0"/>
              </a:spcBef>
              <a:spcAft>
                <a:spcPts val="600"/>
              </a:spcAft>
              <a:buClr>
                <a:schemeClr val="accent2"/>
              </a:buClr>
              <a:buSzPct val="120000"/>
            </a:pPr>
            <a:r>
              <a:rPr lang="en-GB" sz="1200" dirty="0">
                <a:solidFill>
                  <a:schemeClr val="accent1"/>
                </a:solidFill>
              </a:rPr>
              <a:t>Neo-natal Services</a:t>
            </a:r>
          </a:p>
          <a:p>
            <a:pPr>
              <a:lnSpc>
                <a:spcPct val="100000"/>
              </a:lnSpc>
              <a:spcBef>
                <a:spcPts val="0"/>
              </a:spcBef>
              <a:spcAft>
                <a:spcPts val="600"/>
              </a:spcAft>
              <a:buClr>
                <a:schemeClr val="accent2"/>
              </a:buClr>
              <a:buSzPct val="120000"/>
            </a:pPr>
            <a:r>
              <a:rPr lang="en-GB" sz="1200" dirty="0">
                <a:solidFill>
                  <a:schemeClr val="accent1"/>
                </a:solidFill>
              </a:rPr>
              <a:t>Patient Drop-in Services</a:t>
            </a:r>
            <a:endParaRPr lang="en-GB" sz="1100" dirty="0">
              <a:solidFill>
                <a:schemeClr val="accent1"/>
              </a:solidFill>
            </a:endParaRPr>
          </a:p>
        </p:txBody>
      </p:sp>
      <p:sp>
        <p:nvSpPr>
          <p:cNvPr id="32" name="Content Placeholder 2">
            <a:extLst>
              <a:ext uri="{FF2B5EF4-FFF2-40B4-BE49-F238E27FC236}">
                <a16:creationId xmlns:a16="http://schemas.microsoft.com/office/drawing/2014/main" id="{D6E30AAE-FA5D-2AC6-98A7-2C8DCCA73274}"/>
              </a:ext>
            </a:extLst>
          </p:cNvPr>
          <p:cNvSpPr txBox="1">
            <a:spLocks/>
          </p:cNvSpPr>
          <p:nvPr/>
        </p:nvSpPr>
        <p:spPr>
          <a:xfrm>
            <a:off x="3585083" y="4145089"/>
            <a:ext cx="2510917" cy="19597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4"/>
              </a:buClr>
              <a:buSzPct val="120000"/>
            </a:pPr>
            <a:r>
              <a:rPr lang="en-GB" sz="1200" dirty="0">
                <a:solidFill>
                  <a:schemeClr val="accent1"/>
                </a:solidFill>
              </a:rPr>
              <a:t>Special Educational Needs (SEN) Home to School </a:t>
            </a:r>
          </a:p>
          <a:p>
            <a:pPr>
              <a:lnSpc>
                <a:spcPct val="100000"/>
              </a:lnSpc>
              <a:spcBef>
                <a:spcPts val="0"/>
              </a:spcBef>
              <a:spcAft>
                <a:spcPts val="600"/>
              </a:spcAft>
              <a:buClr>
                <a:schemeClr val="accent4"/>
              </a:buClr>
              <a:buSzPct val="120000"/>
            </a:pPr>
            <a:r>
              <a:rPr lang="en-GB" sz="1200" dirty="0">
                <a:solidFill>
                  <a:schemeClr val="accent1"/>
                </a:solidFill>
              </a:rPr>
              <a:t>Demand Responsive Transport (DRT) services to rural communities </a:t>
            </a:r>
          </a:p>
        </p:txBody>
      </p:sp>
      <p:sp>
        <p:nvSpPr>
          <p:cNvPr id="33" name="Content Placeholder 2">
            <a:extLst>
              <a:ext uri="{FF2B5EF4-FFF2-40B4-BE49-F238E27FC236}">
                <a16:creationId xmlns:a16="http://schemas.microsoft.com/office/drawing/2014/main" id="{6360BDE4-D74D-0FC0-F1D3-29595A4F7A5F}"/>
              </a:ext>
            </a:extLst>
          </p:cNvPr>
          <p:cNvSpPr txBox="1">
            <a:spLocks/>
          </p:cNvSpPr>
          <p:nvPr/>
        </p:nvSpPr>
        <p:spPr>
          <a:xfrm>
            <a:off x="6737187" y="4145089"/>
            <a:ext cx="2510917" cy="19597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5"/>
              </a:buClr>
              <a:buSzPct val="120000"/>
            </a:pPr>
            <a:r>
              <a:rPr lang="en-GB" sz="1200" dirty="0">
                <a:solidFill>
                  <a:schemeClr val="accent1"/>
                </a:solidFill>
              </a:rPr>
              <a:t>Secure and Mental Health transport services</a:t>
            </a:r>
          </a:p>
          <a:p>
            <a:pPr>
              <a:lnSpc>
                <a:spcPct val="100000"/>
              </a:lnSpc>
              <a:spcBef>
                <a:spcPts val="0"/>
              </a:spcBef>
              <a:spcAft>
                <a:spcPts val="600"/>
              </a:spcAft>
              <a:buClr>
                <a:schemeClr val="accent5"/>
              </a:buClr>
              <a:buSzPct val="120000"/>
            </a:pPr>
            <a:r>
              <a:rPr lang="en-GB" sz="1200" dirty="0">
                <a:solidFill>
                  <a:schemeClr val="accent1"/>
                </a:solidFill>
              </a:rPr>
              <a:t>S135 and S136 support </a:t>
            </a:r>
          </a:p>
          <a:p>
            <a:pPr>
              <a:lnSpc>
                <a:spcPct val="100000"/>
              </a:lnSpc>
              <a:spcBef>
                <a:spcPts val="0"/>
              </a:spcBef>
              <a:spcAft>
                <a:spcPts val="600"/>
              </a:spcAft>
              <a:buClr>
                <a:schemeClr val="accent5"/>
              </a:buClr>
              <a:buSzPct val="120000"/>
            </a:pPr>
            <a:r>
              <a:rPr lang="en-GB" sz="1200" dirty="0">
                <a:solidFill>
                  <a:schemeClr val="accent1"/>
                </a:solidFill>
              </a:rPr>
              <a:t>Inpatient admissions after AMHP involvement</a:t>
            </a:r>
          </a:p>
          <a:p>
            <a:pPr>
              <a:lnSpc>
                <a:spcPct val="100000"/>
              </a:lnSpc>
              <a:spcBef>
                <a:spcPts val="0"/>
              </a:spcBef>
              <a:spcAft>
                <a:spcPts val="600"/>
              </a:spcAft>
              <a:buClr>
                <a:schemeClr val="accent5"/>
              </a:buClr>
              <a:buSzPct val="120000"/>
            </a:pPr>
            <a:r>
              <a:rPr lang="en-GB" sz="1200" dirty="0" err="1">
                <a:solidFill>
                  <a:schemeClr val="accent1"/>
                </a:solidFill>
              </a:rPr>
              <a:t>Bedwatch</a:t>
            </a:r>
            <a:r>
              <a:rPr lang="en-GB" sz="1200" dirty="0">
                <a:solidFill>
                  <a:schemeClr val="accent1"/>
                </a:solidFill>
              </a:rPr>
              <a:t> and companion support </a:t>
            </a:r>
          </a:p>
        </p:txBody>
      </p:sp>
      <p:sp>
        <p:nvSpPr>
          <p:cNvPr id="34" name="Content Placeholder 2">
            <a:extLst>
              <a:ext uri="{FF2B5EF4-FFF2-40B4-BE49-F238E27FC236}">
                <a16:creationId xmlns:a16="http://schemas.microsoft.com/office/drawing/2014/main" id="{7384EAEC-E58E-35F6-2A71-F0148D7D8DC2}"/>
              </a:ext>
            </a:extLst>
          </p:cNvPr>
          <p:cNvSpPr txBox="1">
            <a:spLocks/>
          </p:cNvSpPr>
          <p:nvPr/>
        </p:nvSpPr>
        <p:spPr>
          <a:xfrm>
            <a:off x="9540969" y="4145089"/>
            <a:ext cx="2510917" cy="19597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6"/>
              </a:buClr>
              <a:buSzPct val="120000"/>
            </a:pPr>
            <a:r>
              <a:rPr lang="en-GB" sz="1200" dirty="0">
                <a:solidFill>
                  <a:schemeClr val="accent1"/>
                </a:solidFill>
              </a:rPr>
              <a:t>Pathology</a:t>
            </a:r>
          </a:p>
          <a:p>
            <a:pPr>
              <a:lnSpc>
                <a:spcPct val="100000"/>
              </a:lnSpc>
              <a:spcBef>
                <a:spcPts val="0"/>
              </a:spcBef>
              <a:spcAft>
                <a:spcPts val="600"/>
              </a:spcAft>
              <a:buClr>
                <a:schemeClr val="accent6"/>
              </a:buClr>
              <a:buSzPct val="120000"/>
            </a:pPr>
            <a:r>
              <a:rPr lang="en-GB" sz="1200" dirty="0">
                <a:solidFill>
                  <a:schemeClr val="accent1"/>
                </a:solidFill>
              </a:rPr>
              <a:t>Virtual Ward equipment</a:t>
            </a:r>
          </a:p>
          <a:p>
            <a:pPr>
              <a:lnSpc>
                <a:spcPct val="100000"/>
              </a:lnSpc>
              <a:spcBef>
                <a:spcPts val="0"/>
              </a:spcBef>
              <a:spcAft>
                <a:spcPts val="600"/>
              </a:spcAft>
              <a:buClr>
                <a:schemeClr val="accent6"/>
              </a:buClr>
              <a:buSzPct val="120000"/>
            </a:pPr>
            <a:r>
              <a:rPr lang="en-GB" sz="1200" dirty="0">
                <a:solidFill>
                  <a:schemeClr val="accent1"/>
                </a:solidFill>
              </a:rPr>
              <a:t>In-home diagnostic support</a:t>
            </a:r>
          </a:p>
          <a:p>
            <a:pPr>
              <a:lnSpc>
                <a:spcPct val="100000"/>
              </a:lnSpc>
              <a:spcBef>
                <a:spcPts val="0"/>
              </a:spcBef>
              <a:spcAft>
                <a:spcPts val="600"/>
              </a:spcAft>
              <a:buClr>
                <a:schemeClr val="accent2"/>
              </a:buClr>
              <a:buSzPct val="120000"/>
            </a:pPr>
            <a:endParaRPr lang="en-GB" sz="1200" dirty="0">
              <a:solidFill>
                <a:schemeClr val="accent1"/>
              </a:solidFill>
            </a:endParaRPr>
          </a:p>
        </p:txBody>
      </p:sp>
      <p:cxnSp>
        <p:nvCxnSpPr>
          <p:cNvPr id="39" name="Straight Connector 38">
            <a:extLst>
              <a:ext uri="{FF2B5EF4-FFF2-40B4-BE49-F238E27FC236}">
                <a16:creationId xmlns:a16="http://schemas.microsoft.com/office/drawing/2014/main" id="{AADEA3A5-9594-24FB-BF74-CAD138A5079B}"/>
              </a:ext>
            </a:extLst>
          </p:cNvPr>
          <p:cNvCxnSpPr>
            <a:cxnSpLocks/>
          </p:cNvCxnSpPr>
          <p:nvPr/>
        </p:nvCxnSpPr>
        <p:spPr>
          <a:xfrm>
            <a:off x="4555650" y="2332054"/>
            <a:ext cx="0" cy="211121"/>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0BEF9FE-38F6-5FF6-8ECE-93627700C8EB}"/>
              </a:ext>
            </a:extLst>
          </p:cNvPr>
          <p:cNvCxnSpPr>
            <a:cxnSpLocks/>
          </p:cNvCxnSpPr>
          <p:nvPr/>
        </p:nvCxnSpPr>
        <p:spPr>
          <a:xfrm>
            <a:off x="1353908" y="2331268"/>
            <a:ext cx="0" cy="211121"/>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4C0595-FBF6-E56A-4229-C3036CCA7356}"/>
              </a:ext>
            </a:extLst>
          </p:cNvPr>
          <p:cNvCxnSpPr>
            <a:cxnSpLocks/>
          </p:cNvCxnSpPr>
          <p:nvPr/>
        </p:nvCxnSpPr>
        <p:spPr>
          <a:xfrm>
            <a:off x="7757391" y="2332054"/>
            <a:ext cx="0" cy="211121"/>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8E4423-9926-3F76-5BAC-3F4739B6AC95}"/>
              </a:ext>
            </a:extLst>
          </p:cNvPr>
          <p:cNvCxnSpPr>
            <a:cxnSpLocks/>
          </p:cNvCxnSpPr>
          <p:nvPr/>
        </p:nvCxnSpPr>
        <p:spPr>
          <a:xfrm>
            <a:off x="10754515" y="2331268"/>
            <a:ext cx="0" cy="211121"/>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8D9EFA1-B408-B4A0-C368-8E1E9CA83C29}"/>
              </a:ext>
            </a:extLst>
          </p:cNvPr>
          <p:cNvCxnSpPr>
            <a:cxnSpLocks/>
          </p:cNvCxnSpPr>
          <p:nvPr/>
        </p:nvCxnSpPr>
        <p:spPr>
          <a:xfrm>
            <a:off x="6096000" y="2120147"/>
            <a:ext cx="0" cy="211121"/>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3" name="Arrow: Left-Right 52">
            <a:extLst>
              <a:ext uri="{FF2B5EF4-FFF2-40B4-BE49-F238E27FC236}">
                <a16:creationId xmlns:a16="http://schemas.microsoft.com/office/drawing/2014/main" id="{5E973CD9-950B-B2A5-9D88-498873F8BB09}"/>
              </a:ext>
            </a:extLst>
          </p:cNvPr>
          <p:cNvSpPr/>
          <p:nvPr/>
        </p:nvSpPr>
        <p:spPr>
          <a:xfrm>
            <a:off x="1395697" y="5951645"/>
            <a:ext cx="9400607" cy="720000"/>
          </a:xfrm>
          <a:prstGeom prst="leftRightArrow">
            <a:avLst/>
          </a:prstGeom>
          <a:solidFill>
            <a:schemeClr val="bg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accent1"/>
                </a:solidFill>
                <a:latin typeface="+mj-lt"/>
                <a:cs typeface="Segoe UI" panose="020B0502040204020203" pitchFamily="34" charset="0"/>
              </a:rPr>
              <a:t>Separate services harnessing operational, financial and functional synergies </a:t>
            </a:r>
          </a:p>
        </p:txBody>
      </p:sp>
    </p:spTree>
    <p:extLst>
      <p:ext uri="{BB962C8B-B14F-4D97-AF65-F5344CB8AC3E}">
        <p14:creationId xmlns:p14="http://schemas.microsoft.com/office/powerpoint/2010/main" val="241737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40F6DF0-33FC-F896-35C3-52D3D5C89B9F}"/>
              </a:ext>
            </a:extLst>
          </p:cNvPr>
          <p:cNvSpPr/>
          <p:nvPr/>
        </p:nvSpPr>
        <p:spPr>
          <a:xfrm rot="18900000">
            <a:off x="4951575" y="3222559"/>
            <a:ext cx="4185308" cy="2559655"/>
          </a:xfrm>
          <a:prstGeom prst="roundRect">
            <a:avLst>
              <a:gd name="adj" fmla="val 50000"/>
            </a:avLst>
          </a:prstGeom>
          <a:solidFill>
            <a:schemeClr val="accent3">
              <a:alpha val="3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803AC5B-D9F1-84F9-6ABE-0FA6060BE69F}"/>
              </a:ext>
            </a:extLst>
          </p:cNvPr>
          <p:cNvSpPr txBox="1">
            <a:spLocks noGrp="1" noRot="1" noMove="1" noResize="1" noEditPoints="1" noAdjustHandles="1" noChangeArrowheads="1" noChangeShapeType="1"/>
          </p:cNvSpPr>
          <p:nvPr/>
        </p:nvSpPr>
        <p:spPr>
          <a:xfrm>
            <a:off x="333704" y="207470"/>
            <a:ext cx="8978463" cy="917138"/>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200" b="1" cap="all" dirty="0">
                <a:solidFill>
                  <a:schemeClr val="accent2"/>
                </a:solidFill>
                <a:latin typeface="+mn-lt"/>
              </a:rPr>
              <a:t>NEW CONTRACT </a:t>
            </a:r>
            <a:br>
              <a:rPr lang="en-GB" sz="6600" b="1" cap="all" dirty="0">
                <a:solidFill>
                  <a:srgbClr val="004077"/>
                </a:solidFill>
                <a:latin typeface="+mn-lt"/>
              </a:rPr>
            </a:br>
            <a:r>
              <a:rPr lang="en-GB" sz="6600" b="1" cap="all" dirty="0">
                <a:solidFill>
                  <a:srgbClr val="004077"/>
                </a:solidFill>
                <a:latin typeface="+mn-lt"/>
              </a:rPr>
              <a:t>EMED Patient Care</a:t>
            </a:r>
            <a:endParaRPr lang="en-GB" sz="3200" b="1" cap="all" dirty="0">
              <a:solidFill>
                <a:srgbClr val="004077"/>
              </a:solidFill>
              <a:latin typeface="+mn-lt"/>
            </a:endParaRPr>
          </a:p>
        </p:txBody>
      </p:sp>
      <p:sp>
        <p:nvSpPr>
          <p:cNvPr id="3" name="Content Placeholder 2">
            <a:extLst>
              <a:ext uri="{FF2B5EF4-FFF2-40B4-BE49-F238E27FC236}">
                <a16:creationId xmlns:a16="http://schemas.microsoft.com/office/drawing/2014/main" id="{110E96DB-0B7E-4EAD-CEEC-47F11C0AF0D7}"/>
              </a:ext>
            </a:extLst>
          </p:cNvPr>
          <p:cNvSpPr txBox="1">
            <a:spLocks/>
          </p:cNvSpPr>
          <p:nvPr/>
        </p:nvSpPr>
        <p:spPr>
          <a:xfrm>
            <a:off x="333704" y="1366345"/>
            <a:ext cx="5349920" cy="4433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200"/>
              </a:spcAft>
              <a:buClr>
                <a:schemeClr val="accent2"/>
              </a:buClr>
            </a:pPr>
            <a:r>
              <a:rPr lang="en-GB" sz="2600" dirty="0">
                <a:solidFill>
                  <a:srgbClr val="004077"/>
                </a:solidFill>
              </a:rPr>
              <a:t>Non-Emergency Patient Transport</a:t>
            </a:r>
          </a:p>
          <a:p>
            <a:pPr>
              <a:lnSpc>
                <a:spcPct val="110000"/>
              </a:lnSpc>
              <a:spcBef>
                <a:spcPts val="0"/>
              </a:spcBef>
              <a:spcAft>
                <a:spcPts val="1200"/>
              </a:spcAft>
              <a:buClr>
                <a:schemeClr val="accent2"/>
              </a:buClr>
            </a:pPr>
            <a:r>
              <a:rPr lang="en-GB" sz="2600" dirty="0">
                <a:solidFill>
                  <a:srgbClr val="004077"/>
                </a:solidFill>
              </a:rPr>
              <a:t>HDU (High Dependency)</a:t>
            </a:r>
          </a:p>
          <a:p>
            <a:pPr>
              <a:lnSpc>
                <a:spcPct val="110000"/>
              </a:lnSpc>
              <a:spcBef>
                <a:spcPts val="0"/>
              </a:spcBef>
              <a:spcAft>
                <a:spcPts val="1200"/>
              </a:spcAft>
              <a:buClr>
                <a:schemeClr val="accent2"/>
              </a:buClr>
            </a:pPr>
            <a:r>
              <a:rPr lang="en-GB" sz="2600" dirty="0">
                <a:solidFill>
                  <a:srgbClr val="004077"/>
                </a:solidFill>
              </a:rPr>
              <a:t>Bariatric</a:t>
            </a:r>
          </a:p>
          <a:p>
            <a:pPr>
              <a:lnSpc>
                <a:spcPct val="110000"/>
              </a:lnSpc>
              <a:spcBef>
                <a:spcPts val="0"/>
              </a:spcBef>
              <a:spcAft>
                <a:spcPts val="1200"/>
              </a:spcAft>
              <a:buClr>
                <a:schemeClr val="accent2"/>
              </a:buClr>
            </a:pPr>
            <a:r>
              <a:rPr lang="en-GB" sz="2600" dirty="0">
                <a:solidFill>
                  <a:srgbClr val="004077"/>
                </a:solidFill>
              </a:rPr>
              <a:t>Mental Health Safe Care</a:t>
            </a:r>
          </a:p>
          <a:p>
            <a:pPr>
              <a:lnSpc>
                <a:spcPct val="110000"/>
              </a:lnSpc>
              <a:spcBef>
                <a:spcPts val="0"/>
              </a:spcBef>
              <a:spcAft>
                <a:spcPts val="1200"/>
              </a:spcAft>
              <a:buClr>
                <a:schemeClr val="accent2"/>
              </a:buClr>
            </a:pPr>
            <a:r>
              <a:rPr lang="en-GB" sz="2600" dirty="0">
                <a:solidFill>
                  <a:srgbClr val="004077"/>
                </a:solidFill>
              </a:rPr>
              <a:t>Renal</a:t>
            </a:r>
          </a:p>
          <a:p>
            <a:pPr>
              <a:lnSpc>
                <a:spcPct val="110000"/>
              </a:lnSpc>
              <a:spcBef>
                <a:spcPts val="0"/>
              </a:spcBef>
              <a:spcAft>
                <a:spcPts val="1200"/>
              </a:spcAft>
              <a:buClr>
                <a:schemeClr val="accent2"/>
              </a:buClr>
            </a:pPr>
            <a:r>
              <a:rPr lang="en-GB" sz="2600" dirty="0">
                <a:solidFill>
                  <a:srgbClr val="004077"/>
                </a:solidFill>
              </a:rPr>
              <a:t>Dispatch &amp; Control</a:t>
            </a:r>
          </a:p>
          <a:p>
            <a:pPr>
              <a:lnSpc>
                <a:spcPct val="110000"/>
              </a:lnSpc>
              <a:spcBef>
                <a:spcPts val="0"/>
              </a:spcBef>
              <a:spcAft>
                <a:spcPts val="1200"/>
              </a:spcAft>
              <a:buClr>
                <a:schemeClr val="accent2"/>
              </a:buClr>
            </a:pPr>
            <a:r>
              <a:rPr lang="en-GB" sz="2600" dirty="0">
                <a:solidFill>
                  <a:srgbClr val="004077"/>
                </a:solidFill>
              </a:rPr>
              <a:t>Call Centre</a:t>
            </a:r>
          </a:p>
        </p:txBody>
      </p:sp>
      <p:pic>
        <p:nvPicPr>
          <p:cNvPr id="4" name="Picture 3">
            <a:extLst>
              <a:ext uri="{FF2B5EF4-FFF2-40B4-BE49-F238E27FC236}">
                <a16:creationId xmlns:a16="http://schemas.microsoft.com/office/drawing/2014/main" id="{A6FFCA6D-581A-6564-104E-34F79529F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377392" y="1366345"/>
            <a:ext cx="6203173" cy="4433820"/>
          </a:xfrm>
          <a:prstGeom prst="rect">
            <a:avLst/>
          </a:prstGeom>
        </p:spPr>
      </p:pic>
    </p:spTree>
    <p:extLst>
      <p:ext uri="{BB962C8B-B14F-4D97-AF65-F5344CB8AC3E}">
        <p14:creationId xmlns:p14="http://schemas.microsoft.com/office/powerpoint/2010/main" val="294846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MED Group">
      <a:dk1>
        <a:srgbClr val="004077"/>
      </a:dk1>
      <a:lt1>
        <a:sysClr val="window" lastClr="FFFFFF"/>
      </a:lt1>
      <a:dk2>
        <a:srgbClr val="706F6F"/>
      </a:dk2>
      <a:lt2>
        <a:srgbClr val="EBEEF6"/>
      </a:lt2>
      <a:accent1>
        <a:srgbClr val="004077"/>
      </a:accent1>
      <a:accent2>
        <a:srgbClr val="4EB2E5"/>
      </a:accent2>
      <a:accent3>
        <a:srgbClr val="AFCA0B"/>
      </a:accent3>
      <a:accent4>
        <a:srgbClr val="EA516D"/>
      </a:accent4>
      <a:accent5>
        <a:srgbClr val="9373B1"/>
      </a:accent5>
      <a:accent6>
        <a:srgbClr val="F9B000"/>
      </a:accent6>
      <a:hlink>
        <a:srgbClr val="0563C1"/>
      </a:hlink>
      <a:folHlink>
        <a:srgbClr val="954F72"/>
      </a:folHlink>
    </a:clrScheme>
    <a:fontScheme name="EMED Group">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46B7F5B9879E4E8000EB1089B24F95" ma:contentTypeVersion="15" ma:contentTypeDescription="Create a new document." ma:contentTypeScope="" ma:versionID="2aa00f7c6b6e591fa6aae9192c7a2a88">
  <xsd:schema xmlns:xsd="http://www.w3.org/2001/XMLSchema" xmlns:xs="http://www.w3.org/2001/XMLSchema" xmlns:p="http://schemas.microsoft.com/office/2006/metadata/properties" xmlns:ns2="336344d0-b351-4f34-9aca-c796d6d22931" xmlns:ns3="ae72c353-7c73-47b5-85c0-0fd8d0407f9a" targetNamespace="http://schemas.microsoft.com/office/2006/metadata/properties" ma:root="true" ma:fieldsID="d9d20e929bc8caf5acf571d6c6585ee6" ns2:_="" ns3:_="">
    <xsd:import namespace="336344d0-b351-4f34-9aca-c796d6d22931"/>
    <xsd:import namespace="ae72c353-7c73-47b5-85c0-0fd8d0407f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344d0-b351-4f34-9aca-c796d6d229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cc9769-d0bd-4d86-82e3-2b481c95691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72c353-7c73-47b5-85c0-0fd8d0407f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cb3db19-30a9-479c-aacd-49eaf1f8a8f5}" ma:internalName="TaxCatchAll" ma:showField="CatchAllData" ma:web="ae72c353-7c73-47b5-85c0-0fd8d0407f9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344d0-b351-4f34-9aca-c796d6d22931">
      <Terms xmlns="http://schemas.microsoft.com/office/infopath/2007/PartnerControls"/>
    </lcf76f155ced4ddcb4097134ff3c332f>
    <TaxCatchAll xmlns="ae72c353-7c73-47b5-85c0-0fd8d0407f9a" xsi:nil="true"/>
  </documentManagement>
</p:properties>
</file>

<file path=customXml/itemProps1.xml><?xml version="1.0" encoding="utf-8"?>
<ds:datastoreItem xmlns:ds="http://schemas.openxmlformats.org/officeDocument/2006/customXml" ds:itemID="{A72BF73E-664E-4151-917E-F98457D19A43}">
  <ds:schemaRefs>
    <ds:schemaRef ds:uri="http://schemas.microsoft.com/sharepoint/v3/contenttype/forms"/>
  </ds:schemaRefs>
</ds:datastoreItem>
</file>

<file path=customXml/itemProps2.xml><?xml version="1.0" encoding="utf-8"?>
<ds:datastoreItem xmlns:ds="http://schemas.openxmlformats.org/officeDocument/2006/customXml" ds:itemID="{6CF3E954-7D94-47DC-B73F-4B32C60D0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344d0-b351-4f34-9aca-c796d6d22931"/>
    <ds:schemaRef ds:uri="ae72c353-7c73-47b5-85c0-0fd8d0407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C434C5-0918-46F4-93C6-6A85129482BF}">
  <ds:schemaRefs>
    <ds:schemaRef ds:uri="http://purl.org/dc/elements/1.1/"/>
    <ds:schemaRef ds:uri="http://purl.org/dc/dcmitype/"/>
    <ds:schemaRef ds:uri="http://schemas.microsoft.com/office/infopath/2007/PartnerControls"/>
    <ds:schemaRef ds:uri="http://purl.org/dc/terms/"/>
    <ds:schemaRef ds:uri="4de18df4-2808-40cf-b8f2-69d6cf9c35b8"/>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336344d0-b351-4f34-9aca-c796d6d22931"/>
    <ds:schemaRef ds:uri="ae72c353-7c73-47b5-85c0-0fd8d0407f9a"/>
  </ds:schemaRefs>
</ds:datastoreItem>
</file>

<file path=docProps/app.xml><?xml version="1.0" encoding="utf-8"?>
<Properties xmlns="http://schemas.openxmlformats.org/officeDocument/2006/extended-properties" xmlns:vt="http://schemas.openxmlformats.org/officeDocument/2006/docPropsVTypes">
  <Template>Office Theme</Template>
  <TotalTime>3956</TotalTime>
  <Words>2648</Words>
  <Application>Microsoft Office PowerPoint</Application>
  <PresentationFormat>Widescreen</PresentationFormat>
  <Paragraphs>181</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Aptos</vt:lpstr>
      <vt:lpstr>Times New Roman</vt:lpstr>
      <vt:lpstr>Poppins</vt:lpstr>
      <vt:lpstr>Arial</vt:lpstr>
      <vt:lpstr>Office Theme</vt:lpstr>
      <vt:lpstr>PowerPoint Presentation</vt:lpstr>
      <vt:lpstr>PowerPoint Presentation</vt:lpstr>
      <vt:lpstr>PowerPoint Presentation</vt:lpstr>
      <vt:lpstr>PowerPoint Presentation</vt:lpstr>
      <vt:lpstr>PowerPoint Presentation</vt:lpstr>
      <vt:lpstr>Who are EMED? Leading provider of NEPTS, with a proven track record of delivering success</vt:lpstr>
      <vt:lpstr>PowerPoint Presentation</vt:lpstr>
      <vt:lpstr>GROUP STRUCTURE Divisional structure ensures bespoke services to meet client and patient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EMED? Leading provider of NEPTS services, with a proven track record of delivering success</dc:title>
  <dc:creator>Rachel Southwood</dc:creator>
  <cp:lastModifiedBy>Deena Chouhan</cp:lastModifiedBy>
  <cp:revision>22</cp:revision>
  <dcterms:created xsi:type="dcterms:W3CDTF">2024-05-03T15:08:03Z</dcterms:created>
  <dcterms:modified xsi:type="dcterms:W3CDTF">2024-09-19T13:29:00Z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0x0101005946B7F5B9879E4E8000EB1089B24F95</vt:lpwstr>
  </property>
</Properties>
</file>